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Biski" panose="020B0604020202020204" charset="-34"/>
      <p:regular r:id="rId32"/>
    </p:embeddedFont>
    <p:embeddedFont>
      <p:font typeface="Biski Bold" panose="020B0604020202020204" charset="-34"/>
      <p:regular r:id="rId33"/>
    </p:embeddedFont>
    <p:embeddedFont>
      <p:font typeface="Biski Bold Italics" panose="020B0604020202020204" charset="-34"/>
      <p:regular r:id="rId34"/>
    </p:embeddedFont>
    <p:embeddedFont>
      <p:font typeface="Bobby Jone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32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45.svg"/><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35.svg"/><Relationship Id="rId10" Type="http://schemas.openxmlformats.org/officeDocument/2006/relationships/image" Target="../media/image112.png"/><Relationship Id="rId4" Type="http://schemas.openxmlformats.org/officeDocument/2006/relationships/image" Target="../media/image34.png"/><Relationship Id="rId9" Type="http://schemas.openxmlformats.org/officeDocument/2006/relationships/image" Target="../media/image111.svg"/></Relationships>
</file>

<file path=ppt/slides/_rels/slide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117.png"/><Relationship Id="rId16"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09.svg"/><Relationship Id="rId5" Type="http://schemas.openxmlformats.org/officeDocument/2006/relationships/image" Target="../media/image120.svg"/><Relationship Id="rId15" Type="http://schemas.openxmlformats.org/officeDocument/2006/relationships/image" Target="../media/image128.svg"/><Relationship Id="rId10" Type="http://schemas.openxmlformats.org/officeDocument/2006/relationships/image" Target="../media/image108.png"/><Relationship Id="rId19" Type="http://schemas.openxmlformats.org/officeDocument/2006/relationships/image" Target="../media/image132.sv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127.png"/></Relationships>
</file>

<file path=ppt/slides/_rels/slide1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0.svg"/><Relationship Id="rId3" Type="http://schemas.openxmlformats.org/officeDocument/2006/relationships/image" Target="../media/image134.svg"/><Relationship Id="rId7" Type="http://schemas.openxmlformats.org/officeDocument/2006/relationships/image" Target="../media/image136.svg"/><Relationship Id="rId12" Type="http://schemas.openxmlformats.org/officeDocument/2006/relationships/image" Target="../media/image139.png"/><Relationship Id="rId17" Type="http://schemas.openxmlformats.org/officeDocument/2006/relationships/image" Target="../media/image144.svg"/><Relationship Id="rId2" Type="http://schemas.openxmlformats.org/officeDocument/2006/relationships/image" Target="../media/image133.png"/><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35.svg"/><Relationship Id="rId5" Type="http://schemas.openxmlformats.org/officeDocument/2006/relationships/image" Target="../media/image81.svg"/><Relationship Id="rId15" Type="http://schemas.openxmlformats.org/officeDocument/2006/relationships/image" Target="../media/image142.svg"/><Relationship Id="rId10" Type="http://schemas.openxmlformats.org/officeDocument/2006/relationships/image" Target="../media/image34.png"/><Relationship Id="rId4" Type="http://schemas.openxmlformats.org/officeDocument/2006/relationships/image" Target="../media/image80.png"/><Relationship Id="rId9" Type="http://schemas.openxmlformats.org/officeDocument/2006/relationships/image" Target="../media/image138.svg"/><Relationship Id="rId14" Type="http://schemas.openxmlformats.org/officeDocument/2006/relationships/image" Target="../media/image141.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6.svg"/><Relationship Id="rId3" Type="http://schemas.openxmlformats.org/officeDocument/2006/relationships/image" Target="../media/image81.svg"/><Relationship Id="rId7" Type="http://schemas.openxmlformats.org/officeDocument/2006/relationships/image" Target="../media/image130.svg"/><Relationship Id="rId12" Type="http://schemas.openxmlformats.org/officeDocument/2006/relationships/image" Target="../media/image14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40.svg"/><Relationship Id="rId5" Type="http://schemas.openxmlformats.org/officeDocument/2006/relationships/image" Target="../media/image120.svg"/><Relationship Id="rId10" Type="http://schemas.openxmlformats.org/officeDocument/2006/relationships/image" Target="../media/image139.png"/><Relationship Id="rId4" Type="http://schemas.openxmlformats.org/officeDocument/2006/relationships/image" Target="../media/image119.pn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157.sv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svg"/><Relationship Id="rId10" Type="http://schemas.openxmlformats.org/officeDocument/2006/relationships/image" Target="../media/image155.sv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59.svg"/></Relationships>
</file>

<file path=ppt/slides/_rels/slide16.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30.svg"/><Relationship Id="rId3" Type="http://schemas.openxmlformats.org/officeDocument/2006/relationships/image" Target="../media/image161.svg"/><Relationship Id="rId7" Type="http://schemas.openxmlformats.org/officeDocument/2006/relationships/image" Target="../media/image165.svg"/><Relationship Id="rId12" Type="http://schemas.openxmlformats.org/officeDocument/2006/relationships/image" Target="../media/image129.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image" Target="../media/image111.svg"/><Relationship Id="rId5" Type="http://schemas.openxmlformats.org/officeDocument/2006/relationships/image" Target="../media/image163.svg"/><Relationship Id="rId10" Type="http://schemas.openxmlformats.org/officeDocument/2006/relationships/image" Target="../media/image110.png"/><Relationship Id="rId4" Type="http://schemas.openxmlformats.org/officeDocument/2006/relationships/image" Target="../media/image162.png"/><Relationship Id="rId9" Type="http://schemas.openxmlformats.org/officeDocument/2006/relationships/image" Target="../media/image167.svg"/></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75.svg"/><Relationship Id="rId3" Type="http://schemas.openxmlformats.org/officeDocument/2006/relationships/image" Target="../media/image169.svg"/><Relationship Id="rId7" Type="http://schemas.openxmlformats.org/officeDocument/2006/relationships/image" Target="../media/image173.svg"/><Relationship Id="rId12" Type="http://schemas.openxmlformats.org/officeDocument/2006/relationships/image" Target="../media/image174.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2.png"/><Relationship Id="rId11" Type="http://schemas.openxmlformats.org/officeDocument/2006/relationships/image" Target="../media/image146.svg"/><Relationship Id="rId5" Type="http://schemas.openxmlformats.org/officeDocument/2006/relationships/image" Target="../media/image171.svg"/><Relationship Id="rId15" Type="http://schemas.openxmlformats.org/officeDocument/2006/relationships/image" Target="../media/image35.svg"/><Relationship Id="rId10" Type="http://schemas.openxmlformats.org/officeDocument/2006/relationships/image" Target="../media/image145.png"/><Relationship Id="rId4" Type="http://schemas.openxmlformats.org/officeDocument/2006/relationships/image" Target="../media/image170.png"/><Relationship Id="rId9" Type="http://schemas.openxmlformats.org/officeDocument/2006/relationships/image" Target="../media/image113.sv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8.svg"/></Relationships>
</file>

<file path=ppt/slides/_rels/slide1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svg"/><Relationship Id="rId7" Type="http://schemas.openxmlformats.org/officeDocument/2006/relationships/image" Target="../media/image184.sv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 Id="rId9" Type="http://schemas.openxmlformats.org/officeDocument/2006/relationships/image" Target="../media/image186.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2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80.svg"/></Relationships>
</file>

<file path=ppt/slides/_rels/slide2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sv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svg"/><Relationship Id="rId4" Type="http://schemas.openxmlformats.org/officeDocument/2006/relationships/image" Target="../media/image193.png"/></Relationships>
</file>

<file path=ppt/slides/_rels/slide2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201.svg"/><Relationship Id="rId5" Type="http://schemas.openxmlformats.org/officeDocument/2006/relationships/image" Target="../media/image200.png"/><Relationship Id="rId4" Type="http://schemas.openxmlformats.org/officeDocument/2006/relationships/image" Target="../media/image199.svg"/></Relationships>
</file>

<file path=ppt/slides/_rels/slide24.xml.rels><?xml version="1.0" encoding="UTF-8" standalone="yes"?>
<Relationships xmlns="http://schemas.openxmlformats.org/package/2006/relationships"><Relationship Id="rId8" Type="http://schemas.openxmlformats.org/officeDocument/2006/relationships/image" Target="../media/image208.svg"/><Relationship Id="rId3" Type="http://schemas.openxmlformats.org/officeDocument/2006/relationships/image" Target="../media/image203.jpeg"/><Relationship Id="rId7" Type="http://schemas.openxmlformats.org/officeDocument/2006/relationships/image" Target="../media/image207.png"/><Relationship Id="rId2"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206.svg"/><Relationship Id="rId5" Type="http://schemas.openxmlformats.org/officeDocument/2006/relationships/image" Target="../media/image205.png"/><Relationship Id="rId4" Type="http://schemas.openxmlformats.org/officeDocument/2006/relationships/image" Target="../media/image204.jpeg"/><Relationship Id="rId9" Type="http://schemas.openxmlformats.org/officeDocument/2006/relationships/image" Target="../media/image209.png"/></Relationships>
</file>

<file path=ppt/slides/_rels/slide25.xml.rels><?xml version="1.0" encoding="UTF-8" standalone="yes"?>
<Relationships xmlns="http://schemas.openxmlformats.org/package/2006/relationships"><Relationship Id="rId3" Type="http://schemas.openxmlformats.org/officeDocument/2006/relationships/image" Target="../media/image211.sv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svg"/><Relationship Id="rId4" Type="http://schemas.openxmlformats.org/officeDocument/2006/relationships/image" Target="../media/image212.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223.svg"/><Relationship Id="rId3" Type="http://schemas.openxmlformats.org/officeDocument/2006/relationships/image" Target="../media/image217.svg"/><Relationship Id="rId7" Type="http://schemas.openxmlformats.org/officeDocument/2006/relationships/image" Target="../media/image221.svg"/><Relationship Id="rId12" Type="http://schemas.openxmlformats.org/officeDocument/2006/relationships/image" Target="../media/image222.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115.svg"/><Relationship Id="rId5" Type="http://schemas.openxmlformats.org/officeDocument/2006/relationships/image" Target="../media/image219.svg"/><Relationship Id="rId15" Type="http://schemas.openxmlformats.org/officeDocument/2006/relationships/image" Target="../media/image225.svg"/><Relationship Id="rId10" Type="http://schemas.openxmlformats.org/officeDocument/2006/relationships/image" Target="../media/image114.png"/><Relationship Id="rId4" Type="http://schemas.openxmlformats.org/officeDocument/2006/relationships/image" Target="../media/image218.png"/><Relationship Id="rId9" Type="http://schemas.openxmlformats.org/officeDocument/2006/relationships/image" Target="../media/image81.svg"/><Relationship Id="rId14" Type="http://schemas.openxmlformats.org/officeDocument/2006/relationships/image" Target="../media/image22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81.svg"/><Relationship Id="rId18" Type="http://schemas.openxmlformats.org/officeDocument/2006/relationships/image" Target="../media/image15.png"/><Relationship Id="rId3" Type="http://schemas.openxmlformats.org/officeDocument/2006/relationships/image" Target="../media/image227.svg"/><Relationship Id="rId7" Type="http://schemas.openxmlformats.org/officeDocument/2006/relationships/image" Target="../media/image231.svg"/><Relationship Id="rId12" Type="http://schemas.openxmlformats.org/officeDocument/2006/relationships/image" Target="../media/image80.png"/><Relationship Id="rId17" Type="http://schemas.openxmlformats.org/officeDocument/2006/relationships/image" Target="../media/image39.svg"/><Relationship Id="rId2" Type="http://schemas.openxmlformats.org/officeDocument/2006/relationships/image" Target="../media/image2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30.png"/><Relationship Id="rId11" Type="http://schemas.openxmlformats.org/officeDocument/2006/relationships/image" Target="../media/image233.svg"/><Relationship Id="rId5" Type="http://schemas.openxmlformats.org/officeDocument/2006/relationships/image" Target="../media/image229.svg"/><Relationship Id="rId15" Type="http://schemas.openxmlformats.org/officeDocument/2006/relationships/image" Target="../media/image235.svg"/><Relationship Id="rId10" Type="http://schemas.openxmlformats.org/officeDocument/2006/relationships/image" Target="../media/image232.png"/><Relationship Id="rId4" Type="http://schemas.openxmlformats.org/officeDocument/2006/relationships/image" Target="../media/image228.png"/><Relationship Id="rId9" Type="http://schemas.openxmlformats.org/officeDocument/2006/relationships/image" Target="../media/image37.svg"/><Relationship Id="rId14" Type="http://schemas.openxmlformats.org/officeDocument/2006/relationships/image" Target="../media/image234.png"/></Relationships>
</file>

<file path=ppt/slides/_rels/slide28.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47.svg"/><Relationship Id="rId18" Type="http://schemas.openxmlformats.org/officeDocument/2006/relationships/image" Target="../media/image252.png"/><Relationship Id="rId3" Type="http://schemas.openxmlformats.org/officeDocument/2006/relationships/image" Target="../media/image237.svg"/><Relationship Id="rId7" Type="http://schemas.openxmlformats.org/officeDocument/2006/relationships/image" Target="../media/image241.svg"/><Relationship Id="rId12" Type="http://schemas.openxmlformats.org/officeDocument/2006/relationships/image" Target="../media/image246.png"/><Relationship Id="rId17" Type="http://schemas.openxmlformats.org/officeDocument/2006/relationships/image" Target="../media/image251.svg"/><Relationship Id="rId2" Type="http://schemas.openxmlformats.org/officeDocument/2006/relationships/image" Target="../media/image236.png"/><Relationship Id="rId16"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image" Target="../media/image245.svg"/><Relationship Id="rId5" Type="http://schemas.openxmlformats.org/officeDocument/2006/relationships/image" Target="../media/image239.svg"/><Relationship Id="rId15" Type="http://schemas.openxmlformats.org/officeDocument/2006/relationships/image" Target="../media/image249.sv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svg"/><Relationship Id="rId14" Type="http://schemas.openxmlformats.org/officeDocument/2006/relationships/image" Target="../media/image248.png"/></Relationships>
</file>

<file path=ppt/slides/_rels/slide29.xml.rels><?xml version="1.0" encoding="UTF-8" standalone="yes"?>
<Relationships xmlns="http://schemas.openxmlformats.org/package/2006/relationships"><Relationship Id="rId8" Type="http://schemas.openxmlformats.org/officeDocument/2006/relationships/image" Target="../media/image258.svg"/><Relationship Id="rId13" Type="http://schemas.openxmlformats.org/officeDocument/2006/relationships/image" Target="../media/image263.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62.svg"/><Relationship Id="rId2" Type="http://schemas.openxmlformats.org/officeDocument/2006/relationships/slideLayout" Target="../slideLayouts/slideLayout7.xml"/><Relationship Id="rId1" Type="http://schemas.openxmlformats.org/officeDocument/2006/relationships/video" Target="https://www.youtube.com/embed/ayeGJQfmPgQ?feature=oembed" TargetMode="External"/><Relationship Id="rId6" Type="http://schemas.openxmlformats.org/officeDocument/2006/relationships/image" Target="../media/image256.svg"/><Relationship Id="rId11" Type="http://schemas.openxmlformats.org/officeDocument/2006/relationships/image" Target="../media/image261.png"/><Relationship Id="rId5" Type="http://schemas.openxmlformats.org/officeDocument/2006/relationships/image" Target="../media/image255.png"/><Relationship Id="rId15" Type="http://schemas.openxmlformats.org/officeDocument/2006/relationships/image" Target="../media/image265.jpeg"/><Relationship Id="rId10" Type="http://schemas.openxmlformats.org/officeDocument/2006/relationships/image" Target="../media/image260.svg"/><Relationship Id="rId4" Type="http://schemas.openxmlformats.org/officeDocument/2006/relationships/image" Target="../media/image254.svg"/><Relationship Id="rId9" Type="http://schemas.openxmlformats.org/officeDocument/2006/relationships/image" Target="../media/image259.png"/><Relationship Id="rId14" Type="http://schemas.openxmlformats.org/officeDocument/2006/relationships/image" Target="../media/image264.sv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3.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12.sv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sv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svg"/><Relationship Id="rId14"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46.pn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svg"/><Relationship Id="rId10" Type="http://schemas.openxmlformats.org/officeDocument/2006/relationships/image" Target="../media/image74.png"/><Relationship Id="rId19" Type="http://schemas.openxmlformats.org/officeDocument/2006/relationships/image" Target="../media/image47.sv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5.svg"/><Relationship Id="rId18" Type="http://schemas.openxmlformats.org/officeDocument/2006/relationships/image" Target="../media/image80.pn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image" Target="../media/image66.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svg"/><Relationship Id="rId5" Type="http://schemas.openxmlformats.org/officeDocument/2006/relationships/image" Target="../media/image69.svg"/><Relationship Id="rId15" Type="http://schemas.openxmlformats.org/officeDocument/2006/relationships/image" Target="../media/image77.sv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68.png"/><Relationship Id="rId9" Type="http://schemas.openxmlformats.org/officeDocument/2006/relationships/image" Target="../media/image83.svg"/><Relationship Id="rId14"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17" Type="http://schemas.openxmlformats.org/officeDocument/2006/relationships/image" Target="../media/image99.svg"/><Relationship Id="rId2" Type="http://schemas.openxmlformats.org/officeDocument/2006/relationships/image" Target="../media/image84.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7E7"/>
        </a:solidFill>
        <a:effectLst/>
      </p:bgPr>
    </p:bg>
    <p:spTree>
      <p:nvGrpSpPr>
        <p:cNvPr id="1" name=""/>
        <p:cNvGrpSpPr/>
        <p:nvPr/>
      </p:nvGrpSpPr>
      <p:grpSpPr>
        <a:xfrm>
          <a:off x="0" y="0"/>
          <a:ext cx="0" cy="0"/>
          <a:chOff x="0" y="0"/>
          <a:chExt cx="0" cy="0"/>
        </a:xfrm>
      </p:grpSpPr>
      <p:grpSp>
        <p:nvGrpSpPr>
          <p:cNvPr id="2" name="Group 2"/>
          <p:cNvGrpSpPr/>
          <p:nvPr/>
        </p:nvGrpSpPr>
        <p:grpSpPr>
          <a:xfrm>
            <a:off x="12636959" y="4516468"/>
            <a:ext cx="5791336" cy="6547454"/>
            <a:chOff x="0" y="0"/>
            <a:chExt cx="7721781" cy="8729938"/>
          </a:xfrm>
        </p:grpSpPr>
        <p:sp>
          <p:nvSpPr>
            <p:cNvPr id="3" name="Freeform 3"/>
            <p:cNvSpPr/>
            <p:nvPr/>
          </p:nvSpPr>
          <p:spPr>
            <a:xfrm flipH="1">
              <a:off x="0" y="418824"/>
              <a:ext cx="7721781" cy="8311114"/>
            </a:xfrm>
            <a:custGeom>
              <a:avLst/>
              <a:gdLst/>
              <a:ahLst/>
              <a:cxnLst/>
              <a:rect l="l" t="t" r="r" b="b"/>
              <a:pathLst>
                <a:path w="7721781" h="8311114">
                  <a:moveTo>
                    <a:pt x="7721781" y="0"/>
                  </a:moveTo>
                  <a:lnTo>
                    <a:pt x="0" y="0"/>
                  </a:lnTo>
                  <a:lnTo>
                    <a:pt x="0" y="8311114"/>
                  </a:lnTo>
                  <a:lnTo>
                    <a:pt x="7721781" y="8311114"/>
                  </a:lnTo>
                  <a:lnTo>
                    <a:pt x="772178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4" name="Group 4"/>
            <p:cNvGrpSpPr/>
            <p:nvPr/>
          </p:nvGrpSpPr>
          <p:grpSpPr>
            <a:xfrm>
              <a:off x="1028508" y="0"/>
              <a:ext cx="2832382" cy="283238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7E7"/>
              </a:solidFill>
            </p:spPr>
            <p:txBody>
              <a:bodyPr/>
              <a:lstStyle/>
              <a:p>
                <a:endParaRPr lang="en-CA"/>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7" name="Freeform 7"/>
          <p:cNvSpPr/>
          <p:nvPr/>
        </p:nvSpPr>
        <p:spPr>
          <a:xfrm>
            <a:off x="11032241" y="1359188"/>
            <a:ext cx="4500385" cy="5334508"/>
          </a:xfrm>
          <a:custGeom>
            <a:avLst/>
            <a:gdLst/>
            <a:ahLst/>
            <a:cxnLst/>
            <a:rect l="l" t="t" r="r" b="b"/>
            <a:pathLst>
              <a:path w="4500385" h="5334508">
                <a:moveTo>
                  <a:pt x="0" y="0"/>
                </a:moveTo>
                <a:lnTo>
                  <a:pt x="4500386" y="0"/>
                </a:lnTo>
                <a:lnTo>
                  <a:pt x="4500386" y="5334508"/>
                </a:lnTo>
                <a:lnTo>
                  <a:pt x="0" y="5334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8" name="Group 8"/>
          <p:cNvGrpSpPr/>
          <p:nvPr/>
        </p:nvGrpSpPr>
        <p:grpSpPr>
          <a:xfrm>
            <a:off x="-718296" y="5036732"/>
            <a:ext cx="6543005" cy="6639581"/>
            <a:chOff x="0" y="0"/>
            <a:chExt cx="8724007" cy="8852775"/>
          </a:xfrm>
        </p:grpSpPr>
        <p:sp>
          <p:nvSpPr>
            <p:cNvPr id="9" name="Freeform 9"/>
            <p:cNvSpPr/>
            <p:nvPr/>
          </p:nvSpPr>
          <p:spPr>
            <a:xfrm flipH="1">
              <a:off x="0" y="0"/>
              <a:ext cx="8724007" cy="8852775"/>
            </a:xfrm>
            <a:custGeom>
              <a:avLst/>
              <a:gdLst/>
              <a:ahLst/>
              <a:cxnLst/>
              <a:rect l="l" t="t" r="r" b="b"/>
              <a:pathLst>
                <a:path w="8724007" h="8852775">
                  <a:moveTo>
                    <a:pt x="8724007" y="0"/>
                  </a:moveTo>
                  <a:lnTo>
                    <a:pt x="0" y="0"/>
                  </a:lnTo>
                  <a:lnTo>
                    <a:pt x="0" y="8852775"/>
                  </a:lnTo>
                  <a:lnTo>
                    <a:pt x="8724007" y="8852775"/>
                  </a:lnTo>
                  <a:lnTo>
                    <a:pt x="872400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10" name="Group 10"/>
            <p:cNvGrpSpPr/>
            <p:nvPr/>
          </p:nvGrpSpPr>
          <p:grpSpPr>
            <a:xfrm>
              <a:off x="4849682" y="646413"/>
              <a:ext cx="3681008" cy="36810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7E7"/>
              </a:solidFill>
            </p:spPr>
            <p:txBody>
              <a:bodyPr/>
              <a:lstStyle/>
              <a:p>
                <a:endParaRPr lang="en-C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13" name="TextBox 13"/>
          <p:cNvSpPr txBox="1"/>
          <p:nvPr/>
        </p:nvSpPr>
        <p:spPr>
          <a:xfrm>
            <a:off x="2711759" y="2392256"/>
            <a:ext cx="8657106" cy="4511000"/>
          </a:xfrm>
          <a:prstGeom prst="rect">
            <a:avLst/>
          </a:prstGeom>
        </p:spPr>
        <p:txBody>
          <a:bodyPr lIns="0" tIns="0" rIns="0" bIns="0" rtlCol="0" anchor="t">
            <a:spAutoFit/>
          </a:bodyPr>
          <a:lstStyle/>
          <a:p>
            <a:pPr algn="ctr">
              <a:lnSpc>
                <a:spcPts val="17192"/>
              </a:lnSpc>
            </a:pPr>
            <a:r>
              <a:rPr lang="en-US" sz="17192">
                <a:solidFill>
                  <a:srgbClr val="B93B24"/>
                </a:solidFill>
                <a:latin typeface="Bobby Jones"/>
                <a:ea typeface="Bobby Jones"/>
                <a:cs typeface="Bobby Jones"/>
                <a:sym typeface="Bobby Jones"/>
              </a:rPr>
              <a:t>Climate Change</a:t>
            </a:r>
          </a:p>
        </p:txBody>
      </p:sp>
      <p:sp>
        <p:nvSpPr>
          <p:cNvPr id="14" name="Freeform 14"/>
          <p:cNvSpPr/>
          <p:nvPr/>
        </p:nvSpPr>
        <p:spPr>
          <a:xfrm>
            <a:off x="4178545" y="6903256"/>
            <a:ext cx="9930909" cy="1773877"/>
          </a:xfrm>
          <a:custGeom>
            <a:avLst/>
            <a:gdLst/>
            <a:ahLst/>
            <a:cxnLst/>
            <a:rect l="l" t="t" r="r" b="b"/>
            <a:pathLst>
              <a:path w="9930909" h="1773877">
                <a:moveTo>
                  <a:pt x="0" y="0"/>
                </a:moveTo>
                <a:lnTo>
                  <a:pt x="9930910" y="0"/>
                </a:lnTo>
                <a:lnTo>
                  <a:pt x="9930910" y="1773877"/>
                </a:lnTo>
                <a:lnTo>
                  <a:pt x="0" y="1773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Freeform 15"/>
          <p:cNvSpPr/>
          <p:nvPr/>
        </p:nvSpPr>
        <p:spPr>
          <a:xfrm rot="4777570">
            <a:off x="-855173" y="2444271"/>
            <a:ext cx="2566241" cy="2604119"/>
          </a:xfrm>
          <a:custGeom>
            <a:avLst/>
            <a:gdLst/>
            <a:ahLst/>
            <a:cxnLst/>
            <a:rect l="l" t="t" r="r" b="b"/>
            <a:pathLst>
              <a:path w="2566241" h="2604119">
                <a:moveTo>
                  <a:pt x="0" y="0"/>
                </a:moveTo>
                <a:lnTo>
                  <a:pt x="2566241" y="0"/>
                </a:lnTo>
                <a:lnTo>
                  <a:pt x="2566241" y="2604120"/>
                </a:lnTo>
                <a:lnTo>
                  <a:pt x="0" y="2604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6" name="Freeform 16"/>
          <p:cNvSpPr/>
          <p:nvPr/>
        </p:nvSpPr>
        <p:spPr>
          <a:xfrm rot="-848748">
            <a:off x="16225479" y="786469"/>
            <a:ext cx="2791065" cy="2659123"/>
          </a:xfrm>
          <a:custGeom>
            <a:avLst/>
            <a:gdLst/>
            <a:ahLst/>
            <a:cxnLst/>
            <a:rect l="l" t="t" r="r" b="b"/>
            <a:pathLst>
              <a:path w="2791065" h="2659123">
                <a:moveTo>
                  <a:pt x="0" y="0"/>
                </a:moveTo>
                <a:lnTo>
                  <a:pt x="2791065" y="0"/>
                </a:lnTo>
                <a:lnTo>
                  <a:pt x="2791065" y="2659124"/>
                </a:lnTo>
                <a:lnTo>
                  <a:pt x="0" y="26591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7" name="Freeform 17"/>
          <p:cNvSpPr/>
          <p:nvPr/>
        </p:nvSpPr>
        <p:spPr>
          <a:xfrm rot="10487418">
            <a:off x="7430076" y="-2885695"/>
            <a:ext cx="3052433" cy="4114800"/>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8" name="Freeform 18"/>
          <p:cNvSpPr/>
          <p:nvPr/>
        </p:nvSpPr>
        <p:spPr>
          <a:xfrm>
            <a:off x="67605" y="53551"/>
            <a:ext cx="6467207" cy="1180265"/>
          </a:xfrm>
          <a:custGeom>
            <a:avLst/>
            <a:gdLst/>
            <a:ahLst/>
            <a:cxnLst/>
            <a:rect l="l" t="t" r="r" b="b"/>
            <a:pathLst>
              <a:path w="6467207" h="1180265">
                <a:moveTo>
                  <a:pt x="0" y="0"/>
                </a:moveTo>
                <a:lnTo>
                  <a:pt x="6467207" y="0"/>
                </a:lnTo>
                <a:lnTo>
                  <a:pt x="6467207" y="1180265"/>
                </a:lnTo>
                <a:lnTo>
                  <a:pt x="0" y="1180265"/>
                </a:lnTo>
                <a:lnTo>
                  <a:pt x="0" y="0"/>
                </a:lnTo>
                <a:close/>
              </a:path>
            </a:pathLst>
          </a:custGeom>
          <a:blipFill>
            <a:blip r:embed="rId16"/>
            <a:stretch>
              <a:fillRect/>
            </a:stretch>
          </a:blipFill>
        </p:spPr>
        <p:txBody>
          <a:bodyPr/>
          <a:lstStyle/>
          <a:p>
            <a:endParaRPr lang="en-CA"/>
          </a:p>
        </p:txBody>
      </p:sp>
      <p:sp>
        <p:nvSpPr>
          <p:cNvPr id="19" name="TextBox 19"/>
          <p:cNvSpPr txBox="1"/>
          <p:nvPr/>
        </p:nvSpPr>
        <p:spPr>
          <a:xfrm>
            <a:off x="6284258" y="6927647"/>
            <a:ext cx="5719483" cy="1072286"/>
          </a:xfrm>
          <a:prstGeom prst="rect">
            <a:avLst/>
          </a:prstGeom>
        </p:spPr>
        <p:txBody>
          <a:bodyPr lIns="0" tIns="0" rIns="0" bIns="0" rtlCol="0" anchor="t">
            <a:spAutoFit/>
          </a:bodyPr>
          <a:lstStyle/>
          <a:p>
            <a:pPr algn="ctr">
              <a:lnSpc>
                <a:spcPts val="3121"/>
              </a:lnSpc>
            </a:pPr>
            <a:r>
              <a:rPr lang="en-US" sz="3121">
                <a:solidFill>
                  <a:srgbClr val="FFF9F0"/>
                </a:solidFill>
                <a:latin typeface="Biski"/>
                <a:ea typeface="Biski"/>
                <a:cs typeface="Biski"/>
                <a:sym typeface="Biski"/>
              </a:rPr>
              <a:t>Understanding the Impacts and Taking Action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762000" y="8725105"/>
            <a:ext cx="21469918" cy="3761793"/>
            <a:chOff x="0" y="0"/>
            <a:chExt cx="1619259" cy="283714"/>
          </a:xfrm>
        </p:grpSpPr>
        <p:sp>
          <p:nvSpPr>
            <p:cNvPr id="3" name="Freeform 3"/>
            <p:cNvSpPr/>
            <p:nvPr/>
          </p:nvSpPr>
          <p:spPr>
            <a:xfrm>
              <a:off x="0" y="0"/>
              <a:ext cx="1619259" cy="283714"/>
            </a:xfrm>
            <a:custGeom>
              <a:avLst/>
              <a:gdLst/>
              <a:ahLst/>
              <a:cxnLst/>
              <a:rect l="l" t="t" r="r" b="b"/>
              <a:pathLst>
                <a:path w="1619259" h="283714">
                  <a:moveTo>
                    <a:pt x="0" y="0"/>
                  </a:moveTo>
                  <a:lnTo>
                    <a:pt x="1619259" y="0"/>
                  </a:lnTo>
                  <a:lnTo>
                    <a:pt x="1619259" y="283714"/>
                  </a:lnTo>
                  <a:lnTo>
                    <a:pt x="0" y="283714"/>
                  </a:lnTo>
                  <a:close/>
                </a:path>
              </a:pathLst>
            </a:custGeom>
            <a:solidFill>
              <a:srgbClr val="7D9E3F"/>
            </a:solidFill>
          </p:spPr>
          <p:txBody>
            <a:bodyPr/>
            <a:lstStyle/>
            <a:p>
              <a:endParaRPr lang="en-CA"/>
            </a:p>
          </p:txBody>
        </p:sp>
        <p:sp>
          <p:nvSpPr>
            <p:cNvPr id="4" name="TextBox 4"/>
            <p:cNvSpPr txBox="1"/>
            <p:nvPr/>
          </p:nvSpPr>
          <p:spPr>
            <a:xfrm>
              <a:off x="0" y="-38100"/>
              <a:ext cx="1619259" cy="32181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73444" y="1798593"/>
            <a:ext cx="6141113" cy="6689815"/>
            <a:chOff x="0" y="0"/>
            <a:chExt cx="8188150" cy="8919753"/>
          </a:xfrm>
        </p:grpSpPr>
      </p:grpSp>
      <p:sp>
        <p:nvSpPr>
          <p:cNvPr id="6" name="Freeform 6"/>
          <p:cNvSpPr/>
          <p:nvPr/>
        </p:nvSpPr>
        <p:spPr>
          <a:xfrm rot="-1000354">
            <a:off x="165322" y="-493011"/>
            <a:ext cx="3278124" cy="4980575"/>
          </a:xfrm>
          <a:custGeom>
            <a:avLst/>
            <a:gdLst/>
            <a:ahLst/>
            <a:cxnLst/>
            <a:rect l="l" t="t" r="r" b="b"/>
            <a:pathLst>
              <a:path w="3278124" h="4980575">
                <a:moveTo>
                  <a:pt x="0" y="0"/>
                </a:moveTo>
                <a:lnTo>
                  <a:pt x="3278124" y="0"/>
                </a:lnTo>
                <a:lnTo>
                  <a:pt x="3278124" y="4980574"/>
                </a:lnTo>
                <a:lnTo>
                  <a:pt x="0" y="4980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7" name="Freeform 7"/>
          <p:cNvSpPr/>
          <p:nvPr/>
        </p:nvSpPr>
        <p:spPr>
          <a:xfrm rot="550954">
            <a:off x="3603552" y="4975026"/>
            <a:ext cx="1584112" cy="2311038"/>
          </a:xfrm>
          <a:custGeom>
            <a:avLst/>
            <a:gdLst/>
            <a:ahLst/>
            <a:cxnLst/>
            <a:rect l="l" t="t" r="r" b="b"/>
            <a:pathLst>
              <a:path w="1584112" h="2311038">
                <a:moveTo>
                  <a:pt x="0" y="0"/>
                </a:moveTo>
                <a:lnTo>
                  <a:pt x="1584112" y="0"/>
                </a:lnTo>
                <a:lnTo>
                  <a:pt x="1584112" y="2311038"/>
                </a:lnTo>
                <a:lnTo>
                  <a:pt x="0" y="2311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rot="-1280533">
            <a:off x="15573111" y="-64205"/>
            <a:ext cx="1982602" cy="2847078"/>
          </a:xfrm>
          <a:custGeom>
            <a:avLst/>
            <a:gdLst/>
            <a:ahLst/>
            <a:cxnLst/>
            <a:rect l="l" t="t" r="r" b="b"/>
            <a:pathLst>
              <a:path w="1982602" h="2847078">
                <a:moveTo>
                  <a:pt x="0" y="0"/>
                </a:moveTo>
                <a:lnTo>
                  <a:pt x="1982602" y="0"/>
                </a:lnTo>
                <a:lnTo>
                  <a:pt x="1982602" y="2847079"/>
                </a:lnTo>
                <a:lnTo>
                  <a:pt x="0" y="284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9" name="Freeform 9"/>
          <p:cNvSpPr/>
          <p:nvPr/>
        </p:nvSpPr>
        <p:spPr>
          <a:xfrm>
            <a:off x="13750482" y="6876478"/>
            <a:ext cx="5954880" cy="3410522"/>
          </a:xfrm>
          <a:custGeom>
            <a:avLst/>
            <a:gdLst/>
            <a:ahLst/>
            <a:cxnLst/>
            <a:rect l="l" t="t" r="r" b="b"/>
            <a:pathLst>
              <a:path w="5954880" h="3410522">
                <a:moveTo>
                  <a:pt x="0" y="0"/>
                </a:moveTo>
                <a:lnTo>
                  <a:pt x="5954880" y="0"/>
                </a:lnTo>
                <a:lnTo>
                  <a:pt x="5954880" y="3410522"/>
                </a:lnTo>
                <a:lnTo>
                  <a:pt x="0" y="34105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rot="9869497">
            <a:off x="14134098" y="3671166"/>
            <a:ext cx="1661857" cy="1686386"/>
          </a:xfrm>
          <a:custGeom>
            <a:avLst/>
            <a:gdLst/>
            <a:ahLst/>
            <a:cxnLst/>
            <a:rect l="l" t="t" r="r" b="b"/>
            <a:pathLst>
              <a:path w="1661857" h="1686386">
                <a:moveTo>
                  <a:pt x="0" y="0"/>
                </a:moveTo>
                <a:lnTo>
                  <a:pt x="1661857" y="0"/>
                </a:lnTo>
                <a:lnTo>
                  <a:pt x="1661857" y="1686386"/>
                </a:lnTo>
                <a:lnTo>
                  <a:pt x="0" y="16863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rot="-2088700">
            <a:off x="-413200" y="7159289"/>
            <a:ext cx="4027454" cy="5429166"/>
          </a:xfrm>
          <a:custGeom>
            <a:avLst/>
            <a:gdLst/>
            <a:ahLst/>
            <a:cxnLst/>
            <a:rect l="l" t="t" r="r" b="b"/>
            <a:pathLst>
              <a:path w="4027454" h="5429166">
                <a:moveTo>
                  <a:pt x="0" y="0"/>
                </a:moveTo>
                <a:lnTo>
                  <a:pt x="4027454" y="0"/>
                </a:lnTo>
                <a:lnTo>
                  <a:pt x="4027454" y="5429165"/>
                </a:lnTo>
                <a:lnTo>
                  <a:pt x="0" y="54291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TextBox 9">
            <a:extLst>
              <a:ext uri="{FF2B5EF4-FFF2-40B4-BE49-F238E27FC236}">
                <a16:creationId xmlns:a16="http://schemas.microsoft.com/office/drawing/2014/main" id="{3111AD92-A39C-EA56-EB8F-D1BCB70F03A9}"/>
              </a:ext>
            </a:extLst>
          </p:cNvPr>
          <p:cNvSpPr txBox="1"/>
          <p:nvPr/>
        </p:nvSpPr>
        <p:spPr>
          <a:xfrm>
            <a:off x="5262690" y="518953"/>
            <a:ext cx="7502525" cy="3077766"/>
          </a:xfrm>
          <a:prstGeom prst="rect">
            <a:avLst/>
          </a:prstGeom>
        </p:spPr>
        <p:txBody>
          <a:bodyPr wrap="square" lIns="0" tIns="0" rIns="0" bIns="0" rtlCol="0" anchor="t">
            <a:spAutoFit/>
          </a:bodyPr>
          <a:lstStyle/>
          <a:p>
            <a:pPr algn="ctr">
              <a:lnSpc>
                <a:spcPts val="6000"/>
              </a:lnSpc>
            </a:pPr>
            <a:r>
              <a:rPr lang="en-US" sz="6000" dirty="0">
                <a:solidFill>
                  <a:srgbClr val="226245"/>
                </a:solidFill>
                <a:latin typeface="Bobby Jones"/>
                <a:ea typeface="Bobby Jones"/>
                <a:cs typeface="Bobby Jones"/>
                <a:sym typeface="Bobby Jones"/>
              </a:rPr>
              <a:t>Question 2:</a:t>
            </a:r>
          </a:p>
          <a:p>
            <a:pPr algn="ctr">
              <a:lnSpc>
                <a:spcPts val="6000"/>
              </a:lnSpc>
            </a:pPr>
            <a:r>
              <a:rPr lang="en-US" sz="6000" dirty="0">
                <a:solidFill>
                  <a:srgbClr val="226245"/>
                </a:solidFill>
                <a:latin typeface="Bobby Jones"/>
                <a:ea typeface="Bobby Jones"/>
                <a:cs typeface="Bobby Jones"/>
                <a:sym typeface="Bobby Jones"/>
              </a:rPr>
              <a:t>Which of the following is not a main source of climate change?</a:t>
            </a:r>
          </a:p>
        </p:txBody>
      </p:sp>
      <p:sp>
        <p:nvSpPr>
          <p:cNvPr id="13" name="TextBox 7">
            <a:extLst>
              <a:ext uri="{FF2B5EF4-FFF2-40B4-BE49-F238E27FC236}">
                <a16:creationId xmlns:a16="http://schemas.microsoft.com/office/drawing/2014/main" id="{B29FC79F-E385-4D10-F07D-66065F0750BF}"/>
              </a:ext>
            </a:extLst>
          </p:cNvPr>
          <p:cNvSpPr txBox="1"/>
          <p:nvPr/>
        </p:nvSpPr>
        <p:spPr>
          <a:xfrm>
            <a:off x="5454224" y="4372594"/>
            <a:ext cx="7119458" cy="4030591"/>
          </a:xfrm>
          <a:prstGeom prst="rect">
            <a:avLst/>
          </a:prstGeom>
        </p:spPr>
        <p:txBody>
          <a:bodyPr lIns="0" tIns="0" rIns="0" bIns="0" rtlCol="0" anchor="t">
            <a:spAutoFit/>
          </a:bodyPr>
          <a:lstStyle/>
          <a:p>
            <a:pPr marL="514350" indent="-514350" algn="ctr">
              <a:lnSpc>
                <a:spcPts val="3380"/>
              </a:lnSpc>
              <a:buAutoNum type="alphaLcParenR"/>
            </a:pPr>
            <a:r>
              <a:rPr lang="en-US" sz="4400" spc="78" dirty="0">
                <a:solidFill>
                  <a:srgbClr val="000000"/>
                </a:solidFill>
                <a:latin typeface="Biski"/>
                <a:ea typeface="Biski"/>
                <a:cs typeface="Biski"/>
                <a:sym typeface="Biski"/>
              </a:rPr>
              <a:t>Intensive Agriculture</a:t>
            </a:r>
          </a:p>
          <a:p>
            <a:pPr marL="514350" indent="-514350" algn="ctr">
              <a:lnSpc>
                <a:spcPts val="3380"/>
              </a:lnSpc>
              <a:buAutoNum type="alphaLcParenR"/>
            </a:pPr>
            <a:endParaRPr lang="en-US" sz="4400" spc="78" dirty="0">
              <a:solidFill>
                <a:srgbClr val="000000"/>
              </a:solidFill>
              <a:latin typeface="Biski"/>
              <a:ea typeface="Biski"/>
              <a:cs typeface="Biski"/>
              <a:sym typeface="Biski"/>
            </a:endParaRPr>
          </a:p>
          <a:p>
            <a:pPr marL="514350" indent="-514350" algn="ctr">
              <a:lnSpc>
                <a:spcPts val="3380"/>
              </a:lnSpc>
              <a:buAutoNum type="alphaLcParenR"/>
            </a:pPr>
            <a:r>
              <a:rPr lang="en-US" sz="4400" spc="78" dirty="0">
                <a:solidFill>
                  <a:srgbClr val="000000"/>
                </a:solidFill>
                <a:latin typeface="Biski"/>
                <a:ea typeface="Biski"/>
                <a:cs typeface="Biski"/>
                <a:sym typeface="Biski"/>
              </a:rPr>
              <a:t>Flooding</a:t>
            </a:r>
          </a:p>
          <a:p>
            <a:pPr marL="514350" indent="-514350" algn="ctr">
              <a:lnSpc>
                <a:spcPts val="3380"/>
              </a:lnSpc>
              <a:buAutoNum type="alphaLcParenR"/>
            </a:pPr>
            <a:endParaRPr lang="en-US" sz="4400" spc="78" dirty="0">
              <a:solidFill>
                <a:srgbClr val="000000"/>
              </a:solidFill>
              <a:latin typeface="Biski"/>
              <a:ea typeface="Biski"/>
              <a:cs typeface="Biski"/>
              <a:sym typeface="Biski"/>
            </a:endParaRPr>
          </a:p>
          <a:p>
            <a:pPr marL="514350" indent="-514350" algn="ctr">
              <a:buAutoNum type="alphaLcParenR"/>
            </a:pPr>
            <a:r>
              <a:rPr lang="en-US" sz="4400" spc="78" dirty="0">
                <a:solidFill>
                  <a:srgbClr val="000000"/>
                </a:solidFill>
                <a:latin typeface="Biski"/>
                <a:ea typeface="Biski"/>
                <a:cs typeface="Biski"/>
                <a:sym typeface="Biski"/>
              </a:rPr>
              <a:t>Burning of Fossil</a:t>
            </a:r>
          </a:p>
          <a:p>
            <a:pPr algn="ctr"/>
            <a:r>
              <a:rPr lang="en-US" sz="4400" spc="78" dirty="0">
                <a:solidFill>
                  <a:srgbClr val="000000"/>
                </a:solidFill>
                <a:latin typeface="Biski"/>
                <a:ea typeface="Biski"/>
                <a:cs typeface="Biski"/>
                <a:sym typeface="Biski"/>
              </a:rPr>
              <a:t> Fuels</a:t>
            </a:r>
          </a:p>
          <a:p>
            <a:pPr marL="514350" indent="-514350" algn="ctr">
              <a:lnSpc>
                <a:spcPts val="3380"/>
              </a:lnSpc>
              <a:buAutoNum type="alphaLcParenR"/>
            </a:pPr>
            <a:endParaRPr lang="en-US" sz="4400" spc="78" dirty="0">
              <a:solidFill>
                <a:srgbClr val="000000"/>
              </a:solidFill>
              <a:latin typeface="Biski"/>
              <a:ea typeface="Biski"/>
              <a:cs typeface="Biski"/>
              <a:sym typeface="Biski"/>
            </a:endParaRPr>
          </a:p>
          <a:p>
            <a:pPr marL="514350" indent="-514350" algn="ctr">
              <a:lnSpc>
                <a:spcPts val="3380"/>
              </a:lnSpc>
              <a:buAutoNum type="alphaLcParenR"/>
            </a:pPr>
            <a:r>
              <a:rPr lang="en-US" sz="4400" spc="78" dirty="0">
                <a:solidFill>
                  <a:srgbClr val="000000"/>
                </a:solidFill>
                <a:latin typeface="Biski"/>
                <a:ea typeface="Biski"/>
                <a:cs typeface="Biski"/>
                <a:sym typeface="Biski"/>
              </a:rPr>
              <a:t>Deforestation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9716570" y="1028700"/>
            <a:ext cx="8571430" cy="8950961"/>
          </a:xfrm>
          <a:custGeom>
            <a:avLst/>
            <a:gdLst/>
            <a:ahLst/>
            <a:cxnLst/>
            <a:rect l="l" t="t" r="r" b="b"/>
            <a:pathLst>
              <a:path w="8571430" h="8950961">
                <a:moveTo>
                  <a:pt x="0" y="0"/>
                </a:moveTo>
                <a:lnTo>
                  <a:pt x="8571430" y="0"/>
                </a:lnTo>
                <a:lnTo>
                  <a:pt x="8571430" y="8950961"/>
                </a:lnTo>
                <a:lnTo>
                  <a:pt x="0" y="8950961"/>
                </a:lnTo>
                <a:lnTo>
                  <a:pt x="0" y="0"/>
                </a:lnTo>
                <a:close/>
              </a:path>
            </a:pathLst>
          </a:custGeom>
          <a:blipFill>
            <a:blip r:embed="rId2"/>
            <a:stretch>
              <a:fillRect l="-678" r="-678"/>
            </a:stretch>
          </a:blipFill>
        </p:spPr>
        <p:txBody>
          <a:bodyPr/>
          <a:lstStyle/>
          <a:p>
            <a:endParaRPr lang="en-CA"/>
          </a:p>
        </p:txBody>
      </p:sp>
      <p:sp>
        <p:nvSpPr>
          <p:cNvPr id="3" name="TextBox 3"/>
          <p:cNvSpPr txBox="1"/>
          <p:nvPr/>
        </p:nvSpPr>
        <p:spPr>
          <a:xfrm>
            <a:off x="272066" y="331636"/>
            <a:ext cx="969191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How climate change works? Greenhouse Gases</a:t>
            </a:r>
          </a:p>
        </p:txBody>
      </p:sp>
      <p:sp>
        <p:nvSpPr>
          <p:cNvPr id="4" name="TextBox 4"/>
          <p:cNvSpPr txBox="1"/>
          <p:nvPr/>
        </p:nvSpPr>
        <p:spPr>
          <a:xfrm>
            <a:off x="272066" y="2101017"/>
            <a:ext cx="8063727" cy="6054993"/>
          </a:xfrm>
          <a:prstGeom prst="rect">
            <a:avLst/>
          </a:prstGeom>
        </p:spPr>
        <p:txBody>
          <a:bodyPr lIns="0" tIns="0" rIns="0" bIns="0" rtlCol="0" anchor="t">
            <a:spAutoFit/>
          </a:bodyPr>
          <a:lstStyle/>
          <a:p>
            <a:pPr algn="l">
              <a:lnSpc>
                <a:spcPts val="3828"/>
              </a:lnSpc>
            </a:pPr>
            <a:r>
              <a:rPr lang="en-US" sz="2944" spc="88">
                <a:solidFill>
                  <a:srgbClr val="000000"/>
                </a:solidFill>
                <a:latin typeface="Biski"/>
                <a:ea typeface="Biski"/>
                <a:cs typeface="Biski"/>
                <a:sym typeface="Biski"/>
              </a:rPr>
              <a:t>Greenhouse gases, like carbon dioxide (CO₂), methane (CH₄), and water vapor, act like a blanket around the Earth. They trap heat from the sun, which keeps our planet warm enough for us to live. This process is called the greenhouse effect. However, when we burn fossil fuels, cut down trees, or farm in certain ways, we release extra greenhouse gases into the atmosphere. This traps more heat than normal, making the Earth warmer over time.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316931" y="1434277"/>
            <a:ext cx="9016085" cy="7393190"/>
          </a:xfrm>
          <a:custGeom>
            <a:avLst/>
            <a:gdLst/>
            <a:ahLst/>
            <a:cxnLst/>
            <a:rect l="l" t="t" r="r" b="b"/>
            <a:pathLst>
              <a:path w="9016085" h="7393190">
                <a:moveTo>
                  <a:pt x="0" y="0"/>
                </a:moveTo>
                <a:lnTo>
                  <a:pt x="9016085" y="0"/>
                </a:lnTo>
                <a:lnTo>
                  <a:pt x="9016085" y="7393189"/>
                </a:lnTo>
                <a:lnTo>
                  <a:pt x="0" y="73931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1245213">
            <a:off x="15073193" y="7075805"/>
            <a:ext cx="1617898" cy="3503322"/>
          </a:xfrm>
          <a:custGeom>
            <a:avLst/>
            <a:gdLst/>
            <a:ahLst/>
            <a:cxnLst/>
            <a:rect l="l" t="t" r="r" b="b"/>
            <a:pathLst>
              <a:path w="1617898" h="3503322">
                <a:moveTo>
                  <a:pt x="0" y="0"/>
                </a:moveTo>
                <a:lnTo>
                  <a:pt x="1617898" y="0"/>
                </a:lnTo>
                <a:lnTo>
                  <a:pt x="1617898" y="3503322"/>
                </a:lnTo>
                <a:lnTo>
                  <a:pt x="0" y="35033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550954">
            <a:off x="7883986" y="6793004"/>
            <a:ext cx="1612012" cy="2351742"/>
          </a:xfrm>
          <a:custGeom>
            <a:avLst/>
            <a:gdLst/>
            <a:ahLst/>
            <a:cxnLst/>
            <a:rect l="l" t="t" r="r" b="b"/>
            <a:pathLst>
              <a:path w="1612012" h="2351742">
                <a:moveTo>
                  <a:pt x="0" y="0"/>
                </a:moveTo>
                <a:lnTo>
                  <a:pt x="1612012" y="0"/>
                </a:lnTo>
                <a:lnTo>
                  <a:pt x="1612012" y="2351742"/>
                </a:lnTo>
                <a:lnTo>
                  <a:pt x="0" y="2351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2311734">
            <a:off x="1126331" y="278156"/>
            <a:ext cx="1119965" cy="2990199"/>
          </a:xfrm>
          <a:custGeom>
            <a:avLst/>
            <a:gdLst/>
            <a:ahLst/>
            <a:cxnLst/>
            <a:rect l="l" t="t" r="r" b="b"/>
            <a:pathLst>
              <a:path w="1119965" h="2990199">
                <a:moveTo>
                  <a:pt x="0" y="0"/>
                </a:moveTo>
                <a:lnTo>
                  <a:pt x="1119966" y="0"/>
                </a:lnTo>
                <a:lnTo>
                  <a:pt x="1119966" y="2990199"/>
                </a:lnTo>
                <a:lnTo>
                  <a:pt x="0" y="29901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1280533">
            <a:off x="15573111" y="-64205"/>
            <a:ext cx="1982602" cy="2847078"/>
          </a:xfrm>
          <a:custGeom>
            <a:avLst/>
            <a:gdLst/>
            <a:ahLst/>
            <a:cxnLst/>
            <a:rect l="l" t="t" r="r" b="b"/>
            <a:pathLst>
              <a:path w="1982602" h="2847078">
                <a:moveTo>
                  <a:pt x="0" y="0"/>
                </a:moveTo>
                <a:lnTo>
                  <a:pt x="1982602" y="0"/>
                </a:lnTo>
                <a:lnTo>
                  <a:pt x="1982602" y="2847079"/>
                </a:lnTo>
                <a:lnTo>
                  <a:pt x="0" y="28470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TextBox 7"/>
          <p:cNvSpPr txBox="1"/>
          <p:nvPr/>
        </p:nvSpPr>
        <p:spPr>
          <a:xfrm>
            <a:off x="10139842" y="3131749"/>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Environmental Impacts</a:t>
            </a:r>
          </a:p>
        </p:txBody>
      </p:sp>
      <p:sp>
        <p:nvSpPr>
          <p:cNvPr id="8" name="TextBox 8"/>
          <p:cNvSpPr txBox="1"/>
          <p:nvPr/>
        </p:nvSpPr>
        <p:spPr>
          <a:xfrm>
            <a:off x="10139842" y="4902271"/>
            <a:ext cx="7119458" cy="233870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Environmental impacts of climate change include rising global temperatures, melting polar ice caps, rising sea levels, and changing weather patterns.</a:t>
            </a:r>
          </a:p>
        </p:txBody>
      </p:sp>
      <p:sp>
        <p:nvSpPr>
          <p:cNvPr id="9" name="Freeform 9"/>
          <p:cNvSpPr/>
          <p:nvPr/>
        </p:nvSpPr>
        <p:spPr>
          <a:xfrm rot="-4854246">
            <a:off x="1415069" y="7745348"/>
            <a:ext cx="1424595" cy="1445622"/>
          </a:xfrm>
          <a:custGeom>
            <a:avLst/>
            <a:gdLst/>
            <a:ahLst/>
            <a:cxnLst/>
            <a:rect l="l" t="t" r="r" b="b"/>
            <a:pathLst>
              <a:path w="1424595" h="1445622">
                <a:moveTo>
                  <a:pt x="0" y="0"/>
                </a:moveTo>
                <a:lnTo>
                  <a:pt x="1424595" y="0"/>
                </a:lnTo>
                <a:lnTo>
                  <a:pt x="1424595" y="1445622"/>
                </a:lnTo>
                <a:lnTo>
                  <a:pt x="0" y="14456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0" name="Freeform 10"/>
          <p:cNvSpPr/>
          <p:nvPr/>
        </p:nvSpPr>
        <p:spPr>
          <a:xfrm>
            <a:off x="9533112" y="9208720"/>
            <a:ext cx="2284958" cy="970879"/>
          </a:xfrm>
          <a:custGeom>
            <a:avLst/>
            <a:gdLst/>
            <a:ahLst/>
            <a:cxnLst/>
            <a:rect l="l" t="t" r="r" b="b"/>
            <a:pathLst>
              <a:path w="2284958" h="970879">
                <a:moveTo>
                  <a:pt x="0" y="0"/>
                </a:moveTo>
                <a:lnTo>
                  <a:pt x="2284959" y="0"/>
                </a:lnTo>
                <a:lnTo>
                  <a:pt x="2284959" y="970878"/>
                </a:lnTo>
                <a:lnTo>
                  <a:pt x="0" y="970878"/>
                </a:lnTo>
                <a:lnTo>
                  <a:pt x="0" y="0"/>
                </a:lnTo>
                <a:close/>
              </a:path>
            </a:pathLst>
          </a:custGeom>
          <a:blipFill>
            <a:blip r:embed="rId14">
              <a:extLst>
                <a:ext uri="{96DAC541-7B7A-43D3-8B79-37D633B846F1}">
                  <asvg:svgBlip xmlns:asvg="http://schemas.microsoft.com/office/drawing/2016/SVG/main" r:embed="rId15"/>
                </a:ext>
              </a:extLst>
            </a:blip>
            <a:stretch>
              <a:fillRect l="-251496" b="-268500"/>
            </a:stretch>
          </a:blipFill>
        </p:spPr>
        <p:txBody>
          <a:bodyPr/>
          <a:lstStyle/>
          <a:p>
            <a:endParaRPr lang="en-CA"/>
          </a:p>
        </p:txBody>
      </p:sp>
      <p:sp>
        <p:nvSpPr>
          <p:cNvPr id="11" name="Freeform 11"/>
          <p:cNvSpPr/>
          <p:nvPr/>
        </p:nvSpPr>
        <p:spPr>
          <a:xfrm>
            <a:off x="11027150" y="8970808"/>
            <a:ext cx="1521744" cy="646589"/>
          </a:xfrm>
          <a:custGeom>
            <a:avLst/>
            <a:gdLst/>
            <a:ahLst/>
            <a:cxnLst/>
            <a:rect l="l" t="t" r="r" b="b"/>
            <a:pathLst>
              <a:path w="1521744" h="646589">
                <a:moveTo>
                  <a:pt x="0" y="0"/>
                </a:moveTo>
                <a:lnTo>
                  <a:pt x="1521745" y="0"/>
                </a:lnTo>
                <a:lnTo>
                  <a:pt x="1521745" y="646589"/>
                </a:lnTo>
                <a:lnTo>
                  <a:pt x="0" y="646589"/>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
        <p:nvSpPr>
          <p:cNvPr id="12" name="Freeform 12"/>
          <p:cNvSpPr/>
          <p:nvPr/>
        </p:nvSpPr>
        <p:spPr>
          <a:xfrm rot="-375698">
            <a:off x="8892585" y="-863220"/>
            <a:ext cx="2494514" cy="2344786"/>
          </a:xfrm>
          <a:custGeom>
            <a:avLst/>
            <a:gdLst/>
            <a:ahLst/>
            <a:cxnLst/>
            <a:rect l="l" t="t" r="r" b="b"/>
            <a:pathLst>
              <a:path w="2494514" h="2344786">
                <a:moveTo>
                  <a:pt x="0" y="0"/>
                </a:moveTo>
                <a:lnTo>
                  <a:pt x="2494514" y="0"/>
                </a:lnTo>
                <a:lnTo>
                  <a:pt x="2494514" y="2344786"/>
                </a:lnTo>
                <a:lnTo>
                  <a:pt x="0" y="2344786"/>
                </a:lnTo>
                <a:lnTo>
                  <a:pt x="0" y="0"/>
                </a:lnTo>
                <a:close/>
              </a:path>
            </a:pathLst>
          </a:custGeom>
          <a:blipFill>
            <a:blip r:embed="rId18">
              <a:extLst>
                <a:ext uri="{96DAC541-7B7A-43D3-8B79-37D633B846F1}">
                  <asvg:svgBlip xmlns:asvg="http://schemas.microsoft.com/office/drawing/2016/SVG/main" r:embed="rId19"/>
                </a:ext>
              </a:extLst>
            </a:blip>
            <a:stretch>
              <a:fillRect r="-162951" b="-156345"/>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3264384" y="-5647390"/>
            <a:ext cx="11759233" cy="1175923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339"/>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75698">
            <a:off x="13406746" y="3942092"/>
            <a:ext cx="4490357" cy="2480572"/>
          </a:xfrm>
          <a:custGeom>
            <a:avLst/>
            <a:gdLst/>
            <a:ahLst/>
            <a:cxnLst/>
            <a:rect l="l" t="t" r="r" b="b"/>
            <a:pathLst>
              <a:path w="4490357" h="2480572">
                <a:moveTo>
                  <a:pt x="0" y="0"/>
                </a:moveTo>
                <a:lnTo>
                  <a:pt x="4490357" y="0"/>
                </a:lnTo>
                <a:lnTo>
                  <a:pt x="4490357" y="2480572"/>
                </a:lnTo>
                <a:lnTo>
                  <a:pt x="0" y="2480572"/>
                </a:lnTo>
                <a:lnTo>
                  <a:pt x="0" y="0"/>
                </a:lnTo>
                <a:close/>
              </a:path>
            </a:pathLst>
          </a:custGeom>
          <a:blipFill>
            <a:blip r:embed="rId2">
              <a:extLst>
                <a:ext uri="{96DAC541-7B7A-43D3-8B79-37D633B846F1}">
                  <asvg:svgBlip xmlns:asvg="http://schemas.microsoft.com/office/drawing/2016/SVG/main" r:embed="rId3"/>
                </a:ext>
              </a:extLst>
            </a:blip>
            <a:stretch>
              <a:fillRect t="-65881"/>
            </a:stretch>
          </a:blipFill>
        </p:spPr>
        <p:txBody>
          <a:bodyPr/>
          <a:lstStyle/>
          <a:p>
            <a:endParaRPr lang="en-CA"/>
          </a:p>
        </p:txBody>
      </p:sp>
      <p:sp>
        <p:nvSpPr>
          <p:cNvPr id="6" name="Freeform 6"/>
          <p:cNvSpPr/>
          <p:nvPr/>
        </p:nvSpPr>
        <p:spPr>
          <a:xfrm rot="-375698">
            <a:off x="15940846" y="2320348"/>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4">
              <a:extLst>
                <a:ext uri="{96DAC541-7B7A-43D3-8B79-37D633B846F1}">
                  <asvg:svgBlip xmlns:asvg="http://schemas.microsoft.com/office/drawing/2016/SVG/main" r:embed="rId5"/>
                </a:ext>
              </a:extLst>
            </a:blip>
            <a:stretch>
              <a:fillRect r="-162951" b="-156345"/>
            </a:stretch>
          </a:blipFill>
        </p:spPr>
        <p:txBody>
          <a:bodyPr/>
          <a:lstStyle/>
          <a:p>
            <a:endParaRPr lang="en-CA"/>
          </a:p>
        </p:txBody>
      </p:sp>
      <p:sp>
        <p:nvSpPr>
          <p:cNvPr id="7" name="Freeform 7"/>
          <p:cNvSpPr/>
          <p:nvPr/>
        </p:nvSpPr>
        <p:spPr>
          <a:xfrm>
            <a:off x="6071946" y="740255"/>
            <a:ext cx="6144108" cy="4982313"/>
          </a:xfrm>
          <a:custGeom>
            <a:avLst/>
            <a:gdLst/>
            <a:ahLst/>
            <a:cxnLst/>
            <a:rect l="l" t="t" r="r" b="b"/>
            <a:pathLst>
              <a:path w="6144108" h="4982313">
                <a:moveTo>
                  <a:pt x="0" y="0"/>
                </a:moveTo>
                <a:lnTo>
                  <a:pt x="6144108" y="0"/>
                </a:lnTo>
                <a:lnTo>
                  <a:pt x="6144108" y="4982313"/>
                </a:lnTo>
                <a:lnTo>
                  <a:pt x="0" y="4982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688209">
            <a:off x="861680" y="2055219"/>
            <a:ext cx="3366260" cy="3366260"/>
          </a:xfrm>
          <a:custGeom>
            <a:avLst/>
            <a:gdLst/>
            <a:ahLst/>
            <a:cxnLst/>
            <a:rect l="l" t="t" r="r" b="b"/>
            <a:pathLst>
              <a:path w="3366260" h="3366260">
                <a:moveTo>
                  <a:pt x="0" y="0"/>
                </a:moveTo>
                <a:lnTo>
                  <a:pt x="3366260" y="0"/>
                </a:lnTo>
                <a:lnTo>
                  <a:pt x="3366260" y="3366260"/>
                </a:lnTo>
                <a:lnTo>
                  <a:pt x="0" y="3366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rot="550954">
            <a:off x="16145271" y="7695114"/>
            <a:ext cx="1477493" cy="2155494"/>
          </a:xfrm>
          <a:custGeom>
            <a:avLst/>
            <a:gdLst/>
            <a:ahLst/>
            <a:cxnLst/>
            <a:rect l="l" t="t" r="r" b="b"/>
            <a:pathLst>
              <a:path w="1477493" h="2155494">
                <a:moveTo>
                  <a:pt x="0" y="0"/>
                </a:moveTo>
                <a:lnTo>
                  <a:pt x="1477493" y="0"/>
                </a:lnTo>
                <a:lnTo>
                  <a:pt x="1477493" y="2155494"/>
                </a:lnTo>
                <a:lnTo>
                  <a:pt x="0" y="2155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Freeform 10"/>
          <p:cNvSpPr/>
          <p:nvPr/>
        </p:nvSpPr>
        <p:spPr>
          <a:xfrm rot="-563980">
            <a:off x="14317874" y="640535"/>
            <a:ext cx="1197632" cy="1747208"/>
          </a:xfrm>
          <a:custGeom>
            <a:avLst/>
            <a:gdLst/>
            <a:ahLst/>
            <a:cxnLst/>
            <a:rect l="l" t="t" r="r" b="b"/>
            <a:pathLst>
              <a:path w="1197632" h="1747208">
                <a:moveTo>
                  <a:pt x="0" y="0"/>
                </a:moveTo>
                <a:lnTo>
                  <a:pt x="1197631" y="0"/>
                </a:lnTo>
                <a:lnTo>
                  <a:pt x="1197631" y="1747208"/>
                </a:lnTo>
                <a:lnTo>
                  <a:pt x="0" y="17472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1" name="Freeform 11"/>
          <p:cNvSpPr/>
          <p:nvPr/>
        </p:nvSpPr>
        <p:spPr>
          <a:xfrm rot="-1150454">
            <a:off x="831389" y="7171876"/>
            <a:ext cx="1887609" cy="3639871"/>
          </a:xfrm>
          <a:custGeom>
            <a:avLst/>
            <a:gdLst/>
            <a:ahLst/>
            <a:cxnLst/>
            <a:rect l="l" t="t" r="r" b="b"/>
            <a:pathLst>
              <a:path w="1887609" h="3639871">
                <a:moveTo>
                  <a:pt x="0" y="0"/>
                </a:moveTo>
                <a:lnTo>
                  <a:pt x="1887609" y="0"/>
                </a:lnTo>
                <a:lnTo>
                  <a:pt x="1887609" y="3639871"/>
                </a:lnTo>
                <a:lnTo>
                  <a:pt x="0" y="3639871"/>
                </a:lnTo>
                <a:lnTo>
                  <a:pt x="0" y="0"/>
                </a:lnTo>
                <a:close/>
              </a:path>
            </a:pathLst>
          </a:custGeom>
          <a:blipFill>
            <a:blip r:embed="rId14">
              <a:extLst>
                <a:ext uri="{96DAC541-7B7A-43D3-8B79-37D633B846F1}">
                  <asvg:svgBlip xmlns:asvg="http://schemas.microsoft.com/office/drawing/2016/SVG/main" r:embed="rId15"/>
                </a:ext>
              </a:extLst>
            </a:blip>
            <a:stretch>
              <a:fillRect l="-87921"/>
            </a:stretch>
          </a:blipFill>
        </p:spPr>
        <p:txBody>
          <a:bodyPr/>
          <a:lstStyle/>
          <a:p>
            <a:endParaRPr lang="en-CA"/>
          </a:p>
        </p:txBody>
      </p:sp>
      <p:sp>
        <p:nvSpPr>
          <p:cNvPr id="12" name="TextBox 12"/>
          <p:cNvSpPr txBox="1"/>
          <p:nvPr/>
        </p:nvSpPr>
        <p:spPr>
          <a:xfrm>
            <a:off x="4529028" y="6473793"/>
            <a:ext cx="9229944" cy="828675"/>
          </a:xfrm>
          <a:prstGeom prst="rect">
            <a:avLst/>
          </a:prstGeom>
        </p:spPr>
        <p:txBody>
          <a:bodyPr lIns="0" tIns="0" rIns="0" bIns="0" rtlCol="0" anchor="t">
            <a:spAutoFit/>
          </a:bodyPr>
          <a:lstStyle/>
          <a:p>
            <a:pPr algn="ctr">
              <a:lnSpc>
                <a:spcPts val="6000"/>
              </a:lnSpc>
            </a:pPr>
            <a:r>
              <a:rPr lang="en-US" sz="6000">
                <a:solidFill>
                  <a:srgbClr val="226245"/>
                </a:solidFill>
                <a:latin typeface="Bobby Jones"/>
                <a:ea typeface="Bobby Jones"/>
                <a:cs typeface="Bobby Jones"/>
                <a:sym typeface="Bobby Jones"/>
              </a:rPr>
              <a:t>Renewable Energy</a:t>
            </a:r>
          </a:p>
        </p:txBody>
      </p:sp>
      <p:sp>
        <p:nvSpPr>
          <p:cNvPr id="13" name="TextBox 13"/>
          <p:cNvSpPr txBox="1"/>
          <p:nvPr/>
        </p:nvSpPr>
        <p:spPr>
          <a:xfrm>
            <a:off x="3966075" y="7348220"/>
            <a:ext cx="10355849" cy="1910080"/>
          </a:xfrm>
          <a:prstGeom prst="rect">
            <a:avLst/>
          </a:prstGeom>
        </p:spPr>
        <p:txBody>
          <a:bodyPr lIns="0" tIns="0" rIns="0" bIns="0" rtlCol="0" anchor="t">
            <a:spAutoFit/>
          </a:bodyPr>
          <a:lstStyle/>
          <a:p>
            <a:pPr algn="ctr">
              <a:lnSpc>
                <a:spcPts val="3380"/>
              </a:lnSpc>
            </a:pPr>
            <a:r>
              <a:rPr lang="en-US" sz="2600" spc="78">
                <a:solidFill>
                  <a:srgbClr val="000000"/>
                </a:solidFill>
                <a:latin typeface="Biski"/>
                <a:ea typeface="Biski"/>
                <a:cs typeface="Biski"/>
                <a:sym typeface="Biski"/>
              </a:rPr>
              <a:t>One of the main solutions to addressing climate change is the transition to renewable energy such as solar, wind, and hydropower. These energies produce fewer emissions and are key to a sustainable future.</a:t>
            </a:r>
          </a:p>
        </p:txBody>
      </p:sp>
      <p:sp>
        <p:nvSpPr>
          <p:cNvPr id="14" name="Freeform 14"/>
          <p:cNvSpPr/>
          <p:nvPr/>
        </p:nvSpPr>
        <p:spPr>
          <a:xfrm>
            <a:off x="-581888" y="1028700"/>
            <a:ext cx="2284958" cy="970879"/>
          </a:xfrm>
          <a:custGeom>
            <a:avLst/>
            <a:gdLst/>
            <a:ahLst/>
            <a:cxnLst/>
            <a:rect l="l" t="t" r="r" b="b"/>
            <a:pathLst>
              <a:path w="2284958" h="970879">
                <a:moveTo>
                  <a:pt x="0" y="0"/>
                </a:moveTo>
                <a:lnTo>
                  <a:pt x="2284959" y="0"/>
                </a:lnTo>
                <a:lnTo>
                  <a:pt x="2284959" y="970879"/>
                </a:lnTo>
                <a:lnTo>
                  <a:pt x="0" y="970879"/>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
        <p:nvSpPr>
          <p:cNvPr id="15" name="Freeform 15"/>
          <p:cNvSpPr/>
          <p:nvPr/>
        </p:nvSpPr>
        <p:spPr>
          <a:xfrm>
            <a:off x="1028700" y="404655"/>
            <a:ext cx="2937375" cy="1248090"/>
          </a:xfrm>
          <a:custGeom>
            <a:avLst/>
            <a:gdLst/>
            <a:ahLst/>
            <a:cxnLst/>
            <a:rect l="l" t="t" r="r" b="b"/>
            <a:pathLst>
              <a:path w="2937375" h="1248090">
                <a:moveTo>
                  <a:pt x="0" y="0"/>
                </a:moveTo>
                <a:lnTo>
                  <a:pt x="2937375" y="0"/>
                </a:lnTo>
                <a:lnTo>
                  <a:pt x="2937375" y="1248090"/>
                </a:lnTo>
                <a:lnTo>
                  <a:pt x="0" y="1248090"/>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
        <p:nvSpPr>
          <p:cNvPr id="16" name="Freeform 16"/>
          <p:cNvSpPr/>
          <p:nvPr/>
        </p:nvSpPr>
        <p:spPr>
          <a:xfrm>
            <a:off x="12714549" y="9772679"/>
            <a:ext cx="2937375" cy="1248090"/>
          </a:xfrm>
          <a:custGeom>
            <a:avLst/>
            <a:gdLst/>
            <a:ahLst/>
            <a:cxnLst/>
            <a:rect l="l" t="t" r="r" b="b"/>
            <a:pathLst>
              <a:path w="2937375" h="1248090">
                <a:moveTo>
                  <a:pt x="0" y="0"/>
                </a:moveTo>
                <a:lnTo>
                  <a:pt x="2937375" y="0"/>
                </a:lnTo>
                <a:lnTo>
                  <a:pt x="2937375" y="1248091"/>
                </a:lnTo>
                <a:lnTo>
                  <a:pt x="0" y="1248091"/>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6073444" y="2041225"/>
            <a:ext cx="6141113" cy="6204551"/>
            <a:chOff x="0" y="0"/>
            <a:chExt cx="8188150" cy="8272735"/>
          </a:xfrm>
        </p:grpSpPr>
      </p:grpSp>
      <p:sp>
        <p:nvSpPr>
          <p:cNvPr id="3" name="Freeform 3"/>
          <p:cNvSpPr/>
          <p:nvPr/>
        </p:nvSpPr>
        <p:spPr>
          <a:xfrm rot="-375698">
            <a:off x="14204492" y="2415322"/>
            <a:ext cx="4330457" cy="4070531"/>
          </a:xfrm>
          <a:custGeom>
            <a:avLst/>
            <a:gdLst/>
            <a:ahLst/>
            <a:cxnLst/>
            <a:rect l="l" t="t" r="r" b="b"/>
            <a:pathLst>
              <a:path w="4330457" h="4070531">
                <a:moveTo>
                  <a:pt x="0" y="0"/>
                </a:moveTo>
                <a:lnTo>
                  <a:pt x="4330458" y="0"/>
                </a:lnTo>
                <a:lnTo>
                  <a:pt x="4330458" y="4070531"/>
                </a:lnTo>
                <a:lnTo>
                  <a:pt x="0" y="4070531"/>
                </a:lnTo>
                <a:lnTo>
                  <a:pt x="0" y="0"/>
                </a:lnTo>
                <a:close/>
              </a:path>
            </a:pathLst>
          </a:custGeom>
          <a:blipFill>
            <a:blip r:embed="rId2">
              <a:extLst>
                <a:ext uri="{96DAC541-7B7A-43D3-8B79-37D633B846F1}">
                  <asvg:svgBlip xmlns:asvg="http://schemas.microsoft.com/office/drawing/2016/SVG/main" r:embed="rId3"/>
                </a:ext>
              </a:extLst>
            </a:blip>
            <a:stretch>
              <a:fillRect r="-162951" b="-156345"/>
            </a:stretch>
          </a:blipFill>
        </p:spPr>
        <p:txBody>
          <a:bodyPr/>
          <a:lstStyle/>
          <a:p>
            <a:endParaRPr lang="en-CA"/>
          </a:p>
        </p:txBody>
      </p:sp>
      <p:sp>
        <p:nvSpPr>
          <p:cNvPr id="4" name="Freeform 4"/>
          <p:cNvSpPr/>
          <p:nvPr/>
        </p:nvSpPr>
        <p:spPr>
          <a:xfrm rot="-1245213">
            <a:off x="14453408" y="6196068"/>
            <a:ext cx="2076589" cy="4496551"/>
          </a:xfrm>
          <a:custGeom>
            <a:avLst/>
            <a:gdLst/>
            <a:ahLst/>
            <a:cxnLst/>
            <a:rect l="l" t="t" r="r" b="b"/>
            <a:pathLst>
              <a:path w="2076589" h="4496551">
                <a:moveTo>
                  <a:pt x="0" y="0"/>
                </a:moveTo>
                <a:lnTo>
                  <a:pt x="2076589" y="0"/>
                </a:lnTo>
                <a:lnTo>
                  <a:pt x="2076589" y="4496551"/>
                </a:lnTo>
                <a:lnTo>
                  <a:pt x="0" y="4496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413773" y="1549415"/>
            <a:ext cx="4126408" cy="1753310"/>
          </a:xfrm>
          <a:custGeom>
            <a:avLst/>
            <a:gdLst/>
            <a:ahLst/>
            <a:cxnLst/>
            <a:rect l="l" t="t" r="r" b="b"/>
            <a:pathLst>
              <a:path w="4126408" h="1753310">
                <a:moveTo>
                  <a:pt x="0" y="0"/>
                </a:moveTo>
                <a:lnTo>
                  <a:pt x="4126408" y="0"/>
                </a:lnTo>
                <a:lnTo>
                  <a:pt x="4126408" y="1753310"/>
                </a:lnTo>
                <a:lnTo>
                  <a:pt x="0" y="1753310"/>
                </a:lnTo>
                <a:lnTo>
                  <a:pt x="0" y="0"/>
                </a:lnTo>
                <a:close/>
              </a:path>
            </a:pathLst>
          </a:custGeom>
          <a:blipFill>
            <a:blip r:embed="rId6">
              <a:extLst>
                <a:ext uri="{96DAC541-7B7A-43D3-8B79-37D633B846F1}">
                  <asvg:svgBlip xmlns:asvg="http://schemas.microsoft.com/office/drawing/2016/SVG/main" r:embed="rId7"/>
                </a:ext>
              </a:extLst>
            </a:blip>
            <a:stretch>
              <a:fillRect l="-251496" b="-268500"/>
            </a:stretch>
          </a:blipFill>
        </p:spPr>
        <p:txBody>
          <a:bodyPr/>
          <a:lstStyle/>
          <a:p>
            <a:endParaRPr lang="en-CA"/>
          </a:p>
        </p:txBody>
      </p:sp>
      <p:sp>
        <p:nvSpPr>
          <p:cNvPr id="6" name="Freeform 6"/>
          <p:cNvSpPr/>
          <p:nvPr/>
        </p:nvSpPr>
        <p:spPr>
          <a:xfrm>
            <a:off x="2284311" y="1119770"/>
            <a:ext cx="2748119" cy="1167676"/>
          </a:xfrm>
          <a:custGeom>
            <a:avLst/>
            <a:gdLst/>
            <a:ahLst/>
            <a:cxnLst/>
            <a:rect l="l" t="t" r="r" b="b"/>
            <a:pathLst>
              <a:path w="2748119" h="1167676">
                <a:moveTo>
                  <a:pt x="0" y="0"/>
                </a:moveTo>
                <a:lnTo>
                  <a:pt x="2748119" y="0"/>
                </a:lnTo>
                <a:lnTo>
                  <a:pt x="2748119" y="1167675"/>
                </a:lnTo>
                <a:lnTo>
                  <a:pt x="0" y="1167675"/>
                </a:lnTo>
                <a:lnTo>
                  <a:pt x="0" y="0"/>
                </a:lnTo>
                <a:close/>
              </a:path>
            </a:pathLst>
          </a:custGeom>
          <a:blipFill>
            <a:blip r:embed="rId6">
              <a:extLst>
                <a:ext uri="{96DAC541-7B7A-43D3-8B79-37D633B846F1}">
                  <asvg:svgBlip xmlns:asvg="http://schemas.microsoft.com/office/drawing/2016/SVG/main" r:embed="rId7"/>
                </a:ext>
              </a:extLst>
            </a:blip>
            <a:stretch>
              <a:fillRect l="-251496" b="-268500"/>
            </a:stretch>
          </a:blipFill>
        </p:spPr>
        <p:txBody>
          <a:bodyPr/>
          <a:lstStyle/>
          <a:p>
            <a:endParaRPr lang="en-CA"/>
          </a:p>
        </p:txBody>
      </p:sp>
      <p:sp>
        <p:nvSpPr>
          <p:cNvPr id="7" name="Freeform 7"/>
          <p:cNvSpPr/>
          <p:nvPr/>
        </p:nvSpPr>
        <p:spPr>
          <a:xfrm rot="8824577">
            <a:off x="-2699135" y="4385781"/>
            <a:ext cx="7455671" cy="7455671"/>
          </a:xfrm>
          <a:custGeom>
            <a:avLst/>
            <a:gdLst/>
            <a:ahLst/>
            <a:cxnLst/>
            <a:rect l="l" t="t" r="r" b="b"/>
            <a:pathLst>
              <a:path w="7455671" h="7455671">
                <a:moveTo>
                  <a:pt x="0" y="0"/>
                </a:moveTo>
                <a:lnTo>
                  <a:pt x="7455670" y="0"/>
                </a:lnTo>
                <a:lnTo>
                  <a:pt x="7455670" y="7455670"/>
                </a:lnTo>
                <a:lnTo>
                  <a:pt x="0" y="7455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8" name="Freeform 8"/>
          <p:cNvSpPr/>
          <p:nvPr/>
        </p:nvSpPr>
        <p:spPr>
          <a:xfrm rot="-563980">
            <a:off x="13015147" y="377971"/>
            <a:ext cx="1197632" cy="1747208"/>
          </a:xfrm>
          <a:custGeom>
            <a:avLst/>
            <a:gdLst/>
            <a:ahLst/>
            <a:cxnLst/>
            <a:rect l="l" t="t" r="r" b="b"/>
            <a:pathLst>
              <a:path w="1197632" h="1747208">
                <a:moveTo>
                  <a:pt x="0" y="0"/>
                </a:moveTo>
                <a:lnTo>
                  <a:pt x="1197632" y="0"/>
                </a:lnTo>
                <a:lnTo>
                  <a:pt x="1197632" y="1747207"/>
                </a:lnTo>
                <a:lnTo>
                  <a:pt x="0" y="17472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9" name="Freeform 9"/>
          <p:cNvSpPr/>
          <p:nvPr/>
        </p:nvSpPr>
        <p:spPr>
          <a:xfrm>
            <a:off x="6964214" y="-897918"/>
            <a:ext cx="1926618" cy="1926618"/>
          </a:xfrm>
          <a:custGeom>
            <a:avLst/>
            <a:gdLst/>
            <a:ahLst/>
            <a:cxnLst/>
            <a:rect l="l" t="t" r="r" b="b"/>
            <a:pathLst>
              <a:path w="1926618" h="1926618">
                <a:moveTo>
                  <a:pt x="0" y="0"/>
                </a:moveTo>
                <a:lnTo>
                  <a:pt x="1926618" y="0"/>
                </a:lnTo>
                <a:lnTo>
                  <a:pt x="1926618" y="1926618"/>
                </a:lnTo>
                <a:lnTo>
                  <a:pt x="0" y="19266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0" name="TextBox 9">
            <a:extLst>
              <a:ext uri="{FF2B5EF4-FFF2-40B4-BE49-F238E27FC236}">
                <a16:creationId xmlns:a16="http://schemas.microsoft.com/office/drawing/2014/main" id="{E310154A-EAD3-847D-3E8D-C28DECBB54B9}"/>
              </a:ext>
            </a:extLst>
          </p:cNvPr>
          <p:cNvSpPr txBox="1"/>
          <p:nvPr/>
        </p:nvSpPr>
        <p:spPr>
          <a:xfrm>
            <a:off x="5032430" y="1979788"/>
            <a:ext cx="7502525" cy="3077766"/>
          </a:xfrm>
          <a:prstGeom prst="rect">
            <a:avLst/>
          </a:prstGeom>
        </p:spPr>
        <p:txBody>
          <a:bodyPr wrap="square" lIns="0" tIns="0" rIns="0" bIns="0" rtlCol="0" anchor="t">
            <a:spAutoFit/>
          </a:bodyPr>
          <a:lstStyle/>
          <a:p>
            <a:pPr algn="ctr">
              <a:lnSpc>
                <a:spcPts val="6000"/>
              </a:lnSpc>
            </a:pPr>
            <a:r>
              <a:rPr lang="en-US" sz="6000" dirty="0">
                <a:solidFill>
                  <a:srgbClr val="226245"/>
                </a:solidFill>
                <a:latin typeface="Bobby Jones"/>
                <a:ea typeface="Bobby Jones"/>
                <a:cs typeface="Bobby Jones"/>
                <a:sym typeface="Bobby Jones"/>
              </a:rPr>
              <a:t>Question 3:</a:t>
            </a:r>
          </a:p>
          <a:p>
            <a:pPr algn="ctr">
              <a:lnSpc>
                <a:spcPts val="6000"/>
              </a:lnSpc>
            </a:pPr>
            <a:r>
              <a:rPr lang="en-US" sz="6000" dirty="0">
                <a:solidFill>
                  <a:srgbClr val="226245"/>
                </a:solidFill>
                <a:latin typeface="Bobby Jones"/>
                <a:ea typeface="Bobby Jones"/>
                <a:cs typeface="Bobby Jones"/>
                <a:sym typeface="Bobby Jones"/>
              </a:rPr>
              <a:t>Which of the following is a form of renewable energy?</a:t>
            </a:r>
          </a:p>
        </p:txBody>
      </p:sp>
      <p:sp>
        <p:nvSpPr>
          <p:cNvPr id="11" name="TextBox 7">
            <a:extLst>
              <a:ext uri="{FF2B5EF4-FFF2-40B4-BE49-F238E27FC236}">
                <a16:creationId xmlns:a16="http://schemas.microsoft.com/office/drawing/2014/main" id="{DA438535-DDBA-977E-839B-678A0847C7DC}"/>
              </a:ext>
            </a:extLst>
          </p:cNvPr>
          <p:cNvSpPr txBox="1"/>
          <p:nvPr/>
        </p:nvSpPr>
        <p:spPr>
          <a:xfrm>
            <a:off x="5331102" y="5448300"/>
            <a:ext cx="7119458" cy="3978012"/>
          </a:xfrm>
          <a:prstGeom prst="rect">
            <a:avLst/>
          </a:prstGeom>
        </p:spPr>
        <p:txBody>
          <a:bodyPr lIns="0" tIns="0" rIns="0" bIns="0" rtlCol="0" anchor="t">
            <a:spAutoFit/>
          </a:bodyPr>
          <a:lstStyle/>
          <a:p>
            <a:pPr marL="514350" indent="-514350" algn="ctr">
              <a:lnSpc>
                <a:spcPct val="150000"/>
              </a:lnSpc>
              <a:buAutoNum type="alphaLcParenR"/>
            </a:pPr>
            <a:r>
              <a:rPr lang="en-US" sz="4400" spc="78" dirty="0">
                <a:solidFill>
                  <a:srgbClr val="000000"/>
                </a:solidFill>
                <a:latin typeface="Biski"/>
                <a:ea typeface="Biski"/>
                <a:cs typeface="Biski"/>
                <a:sym typeface="Biski"/>
              </a:rPr>
              <a:t>Coal</a:t>
            </a:r>
          </a:p>
          <a:p>
            <a:pPr marL="514350" indent="-514350" algn="ctr">
              <a:lnSpc>
                <a:spcPct val="150000"/>
              </a:lnSpc>
              <a:buAutoNum type="alphaLcParenR"/>
            </a:pPr>
            <a:r>
              <a:rPr lang="en-US" sz="4400" spc="78" dirty="0">
                <a:solidFill>
                  <a:srgbClr val="000000"/>
                </a:solidFill>
                <a:latin typeface="Biski"/>
                <a:ea typeface="Biski"/>
                <a:cs typeface="Biski"/>
                <a:sym typeface="Biski"/>
              </a:rPr>
              <a:t>Solar</a:t>
            </a:r>
          </a:p>
          <a:p>
            <a:pPr marL="514350" indent="-514350" algn="ctr">
              <a:lnSpc>
                <a:spcPct val="150000"/>
              </a:lnSpc>
              <a:buAutoNum type="alphaLcParenR"/>
            </a:pPr>
            <a:r>
              <a:rPr lang="en-US" sz="4400" spc="78" dirty="0">
                <a:solidFill>
                  <a:srgbClr val="000000"/>
                </a:solidFill>
                <a:latin typeface="Biski"/>
                <a:ea typeface="Biski"/>
                <a:cs typeface="Biski"/>
                <a:sym typeface="Biski"/>
              </a:rPr>
              <a:t>Oil</a:t>
            </a:r>
          </a:p>
          <a:p>
            <a:pPr marL="514350" indent="-514350" algn="ctr">
              <a:lnSpc>
                <a:spcPct val="150000"/>
              </a:lnSpc>
              <a:buAutoNum type="alphaLcParenR"/>
            </a:pPr>
            <a:r>
              <a:rPr lang="en-US" sz="4400" spc="78" dirty="0">
                <a:solidFill>
                  <a:srgbClr val="000000"/>
                </a:solidFill>
                <a:latin typeface="Biski"/>
                <a:ea typeface="Biski"/>
                <a:cs typeface="Biski"/>
                <a:sym typeface="Biski"/>
              </a:rPr>
              <a:t>Natural Gas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4686683" y="5749006"/>
            <a:ext cx="3957110" cy="5308318"/>
          </a:xfrm>
          <a:custGeom>
            <a:avLst/>
            <a:gdLst/>
            <a:ahLst/>
            <a:cxnLst/>
            <a:rect l="l" t="t" r="r" b="b"/>
            <a:pathLst>
              <a:path w="3957110" h="5308318">
                <a:moveTo>
                  <a:pt x="0" y="0"/>
                </a:moveTo>
                <a:lnTo>
                  <a:pt x="3957110" y="0"/>
                </a:lnTo>
                <a:lnTo>
                  <a:pt x="3957110" y="5308318"/>
                </a:lnTo>
                <a:lnTo>
                  <a:pt x="0" y="5308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1059652">
            <a:off x="10462710" y="371199"/>
            <a:ext cx="7383056" cy="5124575"/>
          </a:xfrm>
          <a:custGeom>
            <a:avLst/>
            <a:gdLst/>
            <a:ahLst/>
            <a:cxnLst/>
            <a:rect l="l" t="t" r="r" b="b"/>
            <a:pathLst>
              <a:path w="7383056" h="5124575">
                <a:moveTo>
                  <a:pt x="0" y="0"/>
                </a:moveTo>
                <a:lnTo>
                  <a:pt x="7383056" y="0"/>
                </a:lnTo>
                <a:lnTo>
                  <a:pt x="7383056" y="5124575"/>
                </a:lnTo>
                <a:lnTo>
                  <a:pt x="0" y="5124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6828944" y="8075096"/>
            <a:ext cx="3452328" cy="2058843"/>
          </a:xfrm>
          <a:custGeom>
            <a:avLst/>
            <a:gdLst/>
            <a:ahLst/>
            <a:cxnLst/>
            <a:rect l="l" t="t" r="r" b="b"/>
            <a:pathLst>
              <a:path w="3452328" h="2058843">
                <a:moveTo>
                  <a:pt x="0" y="0"/>
                </a:moveTo>
                <a:lnTo>
                  <a:pt x="3452328" y="0"/>
                </a:lnTo>
                <a:lnTo>
                  <a:pt x="3452328" y="2058843"/>
                </a:lnTo>
                <a:lnTo>
                  <a:pt x="0" y="2058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452704" y="4411157"/>
            <a:ext cx="9007812" cy="6013428"/>
          </a:xfrm>
          <a:custGeom>
            <a:avLst/>
            <a:gdLst/>
            <a:ahLst/>
            <a:cxnLst/>
            <a:rect l="l" t="t" r="r" b="b"/>
            <a:pathLst>
              <a:path w="9007812" h="6013428">
                <a:moveTo>
                  <a:pt x="0" y="0"/>
                </a:moveTo>
                <a:lnTo>
                  <a:pt x="9007812" y="0"/>
                </a:lnTo>
                <a:lnTo>
                  <a:pt x="9007812" y="6013428"/>
                </a:lnTo>
                <a:lnTo>
                  <a:pt x="0" y="6013428"/>
                </a:lnTo>
                <a:lnTo>
                  <a:pt x="0" y="0"/>
                </a:lnTo>
                <a:close/>
              </a:path>
            </a:pathLst>
          </a:custGeom>
          <a:blipFill>
            <a:blip r:embed="rId8"/>
            <a:stretch>
              <a:fillRect t="-6266" b="-6266"/>
            </a:stretch>
          </a:blipFill>
        </p:spPr>
        <p:txBody>
          <a:bodyPr/>
          <a:lstStyle/>
          <a:p>
            <a:endParaRPr lang="en-CA"/>
          </a:p>
        </p:txBody>
      </p:sp>
      <p:sp>
        <p:nvSpPr>
          <p:cNvPr id="6" name="Freeform 6"/>
          <p:cNvSpPr/>
          <p:nvPr/>
        </p:nvSpPr>
        <p:spPr>
          <a:xfrm>
            <a:off x="-167906" y="7379417"/>
            <a:ext cx="3163029" cy="6491291"/>
          </a:xfrm>
          <a:custGeom>
            <a:avLst/>
            <a:gdLst/>
            <a:ahLst/>
            <a:cxnLst/>
            <a:rect l="l" t="t" r="r" b="b"/>
            <a:pathLst>
              <a:path w="3163029" h="6491291">
                <a:moveTo>
                  <a:pt x="0" y="0"/>
                </a:moveTo>
                <a:lnTo>
                  <a:pt x="3163030" y="0"/>
                </a:lnTo>
                <a:lnTo>
                  <a:pt x="3163030" y="6491291"/>
                </a:lnTo>
                <a:lnTo>
                  <a:pt x="0" y="649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grpSp>
        <p:nvGrpSpPr>
          <p:cNvPr id="7" name="Group 7"/>
          <p:cNvGrpSpPr/>
          <p:nvPr/>
        </p:nvGrpSpPr>
        <p:grpSpPr>
          <a:xfrm>
            <a:off x="2350160" y="4586745"/>
            <a:ext cx="5351560" cy="3816419"/>
            <a:chOff x="0" y="0"/>
            <a:chExt cx="997278" cy="711200"/>
          </a:xfrm>
        </p:grpSpPr>
        <p:sp>
          <p:nvSpPr>
            <p:cNvPr id="8" name="Freeform 8"/>
            <p:cNvSpPr/>
            <p:nvPr/>
          </p:nvSpPr>
          <p:spPr>
            <a:xfrm>
              <a:off x="0" y="0"/>
              <a:ext cx="997289" cy="711200"/>
            </a:xfrm>
            <a:custGeom>
              <a:avLst/>
              <a:gdLst/>
              <a:ahLst/>
              <a:cxnLst/>
              <a:rect l="l" t="t" r="r" b="b"/>
              <a:pathLst>
                <a:path w="997289" h="711200">
                  <a:moveTo>
                    <a:pt x="711706" y="0"/>
                  </a:moveTo>
                  <a:lnTo>
                    <a:pt x="282407" y="0"/>
                  </a:lnTo>
                  <a:cubicBezTo>
                    <a:pt x="126426" y="0"/>
                    <a:pt x="0" y="123512"/>
                    <a:pt x="0" y="275871"/>
                  </a:cubicBezTo>
                  <a:cubicBezTo>
                    <a:pt x="0" y="386169"/>
                    <a:pt x="66279" y="481310"/>
                    <a:pt x="162037" y="525451"/>
                  </a:cubicBezTo>
                  <a:lnTo>
                    <a:pt x="162037" y="711200"/>
                  </a:lnTo>
                  <a:lnTo>
                    <a:pt x="353844" y="551732"/>
                  </a:lnTo>
                  <a:lnTo>
                    <a:pt x="711706" y="551732"/>
                  </a:lnTo>
                  <a:cubicBezTo>
                    <a:pt x="870840" y="551732"/>
                    <a:pt x="997277" y="428220"/>
                    <a:pt x="997277" y="275861"/>
                  </a:cubicBezTo>
                  <a:cubicBezTo>
                    <a:pt x="997289" y="123512"/>
                    <a:pt x="870840" y="0"/>
                    <a:pt x="711706" y="0"/>
                  </a:cubicBezTo>
                  <a:close/>
                </a:path>
              </a:pathLst>
            </a:custGeom>
            <a:solidFill>
              <a:srgbClr val="E0614A"/>
            </a:solidFill>
            <a:ln w="38100" cap="sq">
              <a:solidFill>
                <a:srgbClr val="000000"/>
              </a:solidFill>
              <a:prstDash val="solid"/>
              <a:miter/>
            </a:ln>
          </p:spPr>
          <p:txBody>
            <a:bodyPr/>
            <a:lstStyle/>
            <a:p>
              <a:endParaRPr lang="en-CA"/>
            </a:p>
          </p:txBody>
        </p:sp>
        <p:sp>
          <p:nvSpPr>
            <p:cNvPr id="9" name="TextBox 9"/>
            <p:cNvSpPr txBox="1"/>
            <p:nvPr/>
          </p:nvSpPr>
          <p:spPr>
            <a:xfrm>
              <a:off x="0" y="0"/>
              <a:ext cx="997278" cy="5207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461452" y="59793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7207353" y="224986"/>
            <a:ext cx="3039979" cy="3039979"/>
          </a:xfrm>
          <a:custGeom>
            <a:avLst/>
            <a:gdLst/>
            <a:ahLst/>
            <a:cxnLst/>
            <a:rect l="l" t="t" r="r" b="b"/>
            <a:pathLst>
              <a:path w="3039979" h="3039979">
                <a:moveTo>
                  <a:pt x="0" y="0"/>
                </a:moveTo>
                <a:lnTo>
                  <a:pt x="3039978" y="0"/>
                </a:lnTo>
                <a:lnTo>
                  <a:pt x="3039978" y="3039979"/>
                </a:lnTo>
                <a:lnTo>
                  <a:pt x="0" y="30399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2" name="TextBox 12"/>
          <p:cNvSpPr txBox="1"/>
          <p:nvPr/>
        </p:nvSpPr>
        <p:spPr>
          <a:xfrm>
            <a:off x="491473" y="310711"/>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Climate Change Mitigation</a:t>
            </a:r>
          </a:p>
        </p:txBody>
      </p:sp>
      <p:sp>
        <p:nvSpPr>
          <p:cNvPr id="13" name="TextBox 13"/>
          <p:cNvSpPr txBox="1"/>
          <p:nvPr/>
        </p:nvSpPr>
        <p:spPr>
          <a:xfrm>
            <a:off x="491473" y="1970639"/>
            <a:ext cx="7119458" cy="1910080"/>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Climate Change Mitigation means taking steps to slow down climate change, like fixing a problem before it gets worse.</a:t>
            </a:r>
          </a:p>
        </p:txBody>
      </p:sp>
      <p:sp>
        <p:nvSpPr>
          <p:cNvPr id="14" name="TextBox 14"/>
          <p:cNvSpPr txBox="1"/>
          <p:nvPr/>
        </p:nvSpPr>
        <p:spPr>
          <a:xfrm>
            <a:off x="11432487" y="1118656"/>
            <a:ext cx="5038091" cy="3429635"/>
          </a:xfrm>
          <a:prstGeom prst="rect">
            <a:avLst/>
          </a:prstGeom>
        </p:spPr>
        <p:txBody>
          <a:bodyPr lIns="0" tIns="0" rIns="0" bIns="0" rtlCol="0" anchor="t">
            <a:spAutoFit/>
          </a:bodyPr>
          <a:lstStyle/>
          <a:p>
            <a:pPr algn="ctr">
              <a:lnSpc>
                <a:spcPts val="2860"/>
              </a:lnSpc>
            </a:pPr>
            <a:r>
              <a:rPr lang="en-US" sz="2200" spc="66">
                <a:solidFill>
                  <a:srgbClr val="000000"/>
                </a:solidFill>
                <a:latin typeface="Biski"/>
                <a:ea typeface="Biski"/>
                <a:cs typeface="Biski"/>
                <a:sym typeface="Biski"/>
              </a:rPr>
              <a:t>Using clean energy is like riding a bike instead of driving a car. The bike doesn’t create pollution, so it’s better for the environment. Clean energy, like solar panels and wind turbines, works the same way—it powers our homes without polluting the air</a:t>
            </a:r>
          </a:p>
        </p:txBody>
      </p:sp>
      <p:sp>
        <p:nvSpPr>
          <p:cNvPr id="15" name="TextBox 15"/>
          <p:cNvSpPr txBox="1"/>
          <p:nvPr/>
        </p:nvSpPr>
        <p:spPr>
          <a:xfrm>
            <a:off x="2783991" y="4719137"/>
            <a:ext cx="4423362" cy="2698734"/>
          </a:xfrm>
          <a:prstGeom prst="rect">
            <a:avLst/>
          </a:prstGeom>
        </p:spPr>
        <p:txBody>
          <a:bodyPr lIns="0" tIns="0" rIns="0" bIns="0" rtlCol="0" anchor="t">
            <a:spAutoFit/>
          </a:bodyPr>
          <a:lstStyle/>
          <a:p>
            <a:pPr algn="ctr">
              <a:lnSpc>
                <a:spcPts val="2511"/>
              </a:lnSpc>
            </a:pPr>
            <a:r>
              <a:rPr lang="en-US" sz="1931" spc="57">
                <a:solidFill>
                  <a:srgbClr val="000000"/>
                </a:solidFill>
                <a:latin typeface="Biski"/>
                <a:ea typeface="Biski"/>
                <a:cs typeface="Biski"/>
                <a:sym typeface="Biski"/>
              </a:rPr>
              <a:t>Imagine spilling juice on the table. If you use a sponge to soak it up, the table stays clean. Trees act like a sponge for carbon dioxide (CO₂), soaking it up and keeping the air clean. The more trees we plant, the more CO₂ we can "clean up"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11125506" y="5143500"/>
            <a:ext cx="7848940" cy="784894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23B"/>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677556" y="1251574"/>
            <a:ext cx="7581744" cy="8065685"/>
          </a:xfrm>
          <a:custGeom>
            <a:avLst/>
            <a:gdLst/>
            <a:ahLst/>
            <a:cxnLst/>
            <a:rect l="l" t="t" r="r" b="b"/>
            <a:pathLst>
              <a:path w="7581744" h="8065685">
                <a:moveTo>
                  <a:pt x="0" y="0"/>
                </a:moveTo>
                <a:lnTo>
                  <a:pt x="7581744" y="0"/>
                </a:lnTo>
                <a:lnTo>
                  <a:pt x="7581744" y="8065685"/>
                </a:lnTo>
                <a:lnTo>
                  <a:pt x="0" y="8065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rot="-1012335">
            <a:off x="5779306" y="7969889"/>
            <a:ext cx="2486740" cy="1645770"/>
          </a:xfrm>
          <a:custGeom>
            <a:avLst/>
            <a:gdLst/>
            <a:ahLst/>
            <a:cxnLst/>
            <a:rect l="l" t="t" r="r" b="b"/>
            <a:pathLst>
              <a:path w="2486740" h="1645770">
                <a:moveTo>
                  <a:pt x="0" y="0"/>
                </a:moveTo>
                <a:lnTo>
                  <a:pt x="2486740" y="0"/>
                </a:lnTo>
                <a:lnTo>
                  <a:pt x="2486740" y="1645769"/>
                </a:lnTo>
                <a:lnTo>
                  <a:pt x="0" y="1645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6330286" y="-423278"/>
            <a:ext cx="1776551" cy="3111793"/>
          </a:xfrm>
          <a:custGeom>
            <a:avLst/>
            <a:gdLst/>
            <a:ahLst/>
            <a:cxnLst/>
            <a:rect l="l" t="t" r="r" b="b"/>
            <a:pathLst>
              <a:path w="1776551" h="3111793">
                <a:moveTo>
                  <a:pt x="0" y="0"/>
                </a:moveTo>
                <a:lnTo>
                  <a:pt x="1776551" y="0"/>
                </a:lnTo>
                <a:lnTo>
                  <a:pt x="1776551" y="3111793"/>
                </a:lnTo>
                <a:lnTo>
                  <a:pt x="0" y="31117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2088700">
            <a:off x="16960719" y="-1270176"/>
            <a:ext cx="4027454" cy="5429166"/>
          </a:xfrm>
          <a:custGeom>
            <a:avLst/>
            <a:gdLst/>
            <a:ahLst/>
            <a:cxnLst/>
            <a:rect l="l" t="t" r="r" b="b"/>
            <a:pathLst>
              <a:path w="4027454" h="5429166">
                <a:moveTo>
                  <a:pt x="0" y="0"/>
                </a:moveTo>
                <a:lnTo>
                  <a:pt x="4027454" y="0"/>
                </a:lnTo>
                <a:lnTo>
                  <a:pt x="4027454" y="5429166"/>
                </a:lnTo>
                <a:lnTo>
                  <a:pt x="0" y="54291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1963389" y="8133813"/>
            <a:ext cx="3926779" cy="2248973"/>
          </a:xfrm>
          <a:custGeom>
            <a:avLst/>
            <a:gdLst/>
            <a:ahLst/>
            <a:cxnLst/>
            <a:rect l="l" t="t" r="r" b="b"/>
            <a:pathLst>
              <a:path w="3926779" h="2248973">
                <a:moveTo>
                  <a:pt x="0" y="0"/>
                </a:moveTo>
                <a:lnTo>
                  <a:pt x="3926778" y="0"/>
                </a:lnTo>
                <a:lnTo>
                  <a:pt x="3926778" y="2248974"/>
                </a:lnTo>
                <a:lnTo>
                  <a:pt x="0" y="22489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TextBox 10"/>
          <p:cNvSpPr txBox="1"/>
          <p:nvPr/>
        </p:nvSpPr>
        <p:spPr>
          <a:xfrm>
            <a:off x="1554617" y="2086823"/>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Mitigation Strategy</a:t>
            </a:r>
          </a:p>
        </p:txBody>
      </p:sp>
      <p:sp>
        <p:nvSpPr>
          <p:cNvPr id="11" name="TextBox 11"/>
          <p:cNvSpPr txBox="1"/>
          <p:nvPr/>
        </p:nvSpPr>
        <p:spPr>
          <a:xfrm>
            <a:off x="1554617" y="3857345"/>
            <a:ext cx="7119458" cy="1910080"/>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Other mitigation strategies include increasing energy efficiency, reforestation, and changing consumption and production patterns. </a:t>
            </a:r>
          </a:p>
        </p:txBody>
      </p:sp>
      <p:sp>
        <p:nvSpPr>
          <p:cNvPr id="12" name="TextBox 12"/>
          <p:cNvSpPr txBox="1"/>
          <p:nvPr/>
        </p:nvSpPr>
        <p:spPr>
          <a:xfrm>
            <a:off x="1554617" y="5920411"/>
            <a:ext cx="7119458" cy="1724025"/>
          </a:xfrm>
          <a:prstGeom prst="rect">
            <a:avLst/>
          </a:prstGeom>
        </p:spPr>
        <p:txBody>
          <a:bodyPr lIns="0" tIns="0" rIns="0" bIns="0" rtlCol="0" anchor="t">
            <a:spAutoFit/>
          </a:bodyPr>
          <a:lstStyle/>
          <a:p>
            <a:pPr algn="l">
              <a:lnSpc>
                <a:spcPts val="3900"/>
              </a:lnSpc>
            </a:pPr>
            <a:r>
              <a:rPr lang="en-US" sz="3000" b="1" i="1" spc="89">
                <a:solidFill>
                  <a:srgbClr val="5C4368"/>
                </a:solidFill>
                <a:latin typeface="Biski Bold Italics"/>
                <a:ea typeface="Biski Bold Italics"/>
                <a:cs typeface="Biski Bold Italics"/>
                <a:sym typeface="Biski Bold Italics"/>
              </a:rPr>
              <a:t>Every individual can contribute by reducing their carbon footprint.</a:t>
            </a:r>
          </a:p>
        </p:txBody>
      </p:sp>
      <p:sp>
        <p:nvSpPr>
          <p:cNvPr id="13" name="Freeform 13"/>
          <p:cNvSpPr/>
          <p:nvPr/>
        </p:nvSpPr>
        <p:spPr>
          <a:xfrm>
            <a:off x="-479191" y="766135"/>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4" name="Freeform 14"/>
          <p:cNvSpPr/>
          <p:nvPr/>
        </p:nvSpPr>
        <p:spPr>
          <a:xfrm>
            <a:off x="1014847" y="528223"/>
            <a:ext cx="1521744" cy="646589"/>
          </a:xfrm>
          <a:custGeom>
            <a:avLst/>
            <a:gdLst/>
            <a:ahLst/>
            <a:cxnLst/>
            <a:rect l="l" t="t" r="r" b="b"/>
            <a:pathLst>
              <a:path w="1521744" h="646589">
                <a:moveTo>
                  <a:pt x="0" y="0"/>
                </a:moveTo>
                <a:lnTo>
                  <a:pt x="1521744" y="0"/>
                </a:lnTo>
                <a:lnTo>
                  <a:pt x="1521744" y="646589"/>
                </a:lnTo>
                <a:lnTo>
                  <a:pt x="0" y="64658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440475" y="-736116"/>
            <a:ext cx="13584475" cy="11759233"/>
            <a:chOff x="0" y="0"/>
            <a:chExt cx="938961" cy="812800"/>
          </a:xfrm>
        </p:grpSpPr>
        <p:sp>
          <p:nvSpPr>
            <p:cNvPr id="3" name="Freeform 3"/>
            <p:cNvSpPr/>
            <p:nvPr/>
          </p:nvSpPr>
          <p:spPr>
            <a:xfrm>
              <a:off x="0" y="0"/>
              <a:ext cx="938961" cy="812800"/>
            </a:xfrm>
            <a:custGeom>
              <a:avLst/>
              <a:gdLst/>
              <a:ahLst/>
              <a:cxnLst/>
              <a:rect l="l" t="t" r="r" b="b"/>
              <a:pathLst>
                <a:path w="938961" h="812800">
                  <a:moveTo>
                    <a:pt x="469481" y="0"/>
                  </a:moveTo>
                  <a:cubicBezTo>
                    <a:pt x="210194" y="0"/>
                    <a:pt x="0" y="181951"/>
                    <a:pt x="0" y="406400"/>
                  </a:cubicBezTo>
                  <a:cubicBezTo>
                    <a:pt x="0" y="630849"/>
                    <a:pt x="210194" y="812800"/>
                    <a:pt x="469481" y="812800"/>
                  </a:cubicBezTo>
                  <a:cubicBezTo>
                    <a:pt x="728767" y="812800"/>
                    <a:pt x="938961" y="630849"/>
                    <a:pt x="938961" y="406400"/>
                  </a:cubicBezTo>
                  <a:cubicBezTo>
                    <a:pt x="938961" y="181951"/>
                    <a:pt x="728767" y="0"/>
                    <a:pt x="469481" y="0"/>
                  </a:cubicBezTo>
                  <a:close/>
                </a:path>
              </a:pathLst>
            </a:custGeom>
            <a:solidFill>
              <a:srgbClr val="006C56"/>
            </a:solidFill>
          </p:spPr>
          <p:txBody>
            <a:bodyPr/>
            <a:lstStyle/>
            <a:p>
              <a:endParaRPr lang="en-CA"/>
            </a:p>
          </p:txBody>
        </p:sp>
        <p:sp>
          <p:nvSpPr>
            <p:cNvPr id="4" name="TextBox 4"/>
            <p:cNvSpPr txBox="1"/>
            <p:nvPr/>
          </p:nvSpPr>
          <p:spPr>
            <a:xfrm>
              <a:off x="88028" y="38100"/>
              <a:ext cx="762906"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07645" y="1743298"/>
            <a:ext cx="8454966" cy="6800404"/>
          </a:xfrm>
          <a:custGeom>
            <a:avLst/>
            <a:gdLst/>
            <a:ahLst/>
            <a:cxnLst/>
            <a:rect l="l" t="t" r="r" b="b"/>
            <a:pathLst>
              <a:path w="8454966" h="6800404">
                <a:moveTo>
                  <a:pt x="0" y="0"/>
                </a:moveTo>
                <a:lnTo>
                  <a:pt x="8454967" y="0"/>
                </a:lnTo>
                <a:lnTo>
                  <a:pt x="8454967" y="6800404"/>
                </a:lnTo>
                <a:lnTo>
                  <a:pt x="0" y="680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5436553" y="-187878"/>
            <a:ext cx="4053996" cy="3862353"/>
          </a:xfrm>
          <a:custGeom>
            <a:avLst/>
            <a:gdLst/>
            <a:ahLst/>
            <a:cxnLst/>
            <a:rect l="l" t="t" r="r" b="b"/>
            <a:pathLst>
              <a:path w="4053996" h="3862353">
                <a:moveTo>
                  <a:pt x="0" y="0"/>
                </a:moveTo>
                <a:lnTo>
                  <a:pt x="4053996" y="0"/>
                </a:lnTo>
                <a:lnTo>
                  <a:pt x="4053996" y="3862353"/>
                </a:lnTo>
                <a:lnTo>
                  <a:pt x="0" y="3862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2417532">
            <a:off x="9581418" y="8677247"/>
            <a:ext cx="1873167" cy="3219506"/>
          </a:xfrm>
          <a:custGeom>
            <a:avLst/>
            <a:gdLst/>
            <a:ahLst/>
            <a:cxnLst/>
            <a:rect l="l" t="t" r="r" b="b"/>
            <a:pathLst>
              <a:path w="1873167" h="3219506">
                <a:moveTo>
                  <a:pt x="0" y="0"/>
                </a:moveTo>
                <a:lnTo>
                  <a:pt x="1873167" y="0"/>
                </a:lnTo>
                <a:lnTo>
                  <a:pt x="1873167" y="3219506"/>
                </a:lnTo>
                <a:lnTo>
                  <a:pt x="0" y="32195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9869497">
            <a:off x="15035010" y="7995308"/>
            <a:ext cx="1661857" cy="1686386"/>
          </a:xfrm>
          <a:custGeom>
            <a:avLst/>
            <a:gdLst/>
            <a:ahLst/>
            <a:cxnLst/>
            <a:rect l="l" t="t" r="r" b="b"/>
            <a:pathLst>
              <a:path w="1661857" h="1686386">
                <a:moveTo>
                  <a:pt x="0" y="0"/>
                </a:moveTo>
                <a:lnTo>
                  <a:pt x="1661857" y="0"/>
                </a:lnTo>
                <a:lnTo>
                  <a:pt x="1661857" y="1686386"/>
                </a:lnTo>
                <a:lnTo>
                  <a:pt x="0" y="16863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9554693" y="-963309"/>
            <a:ext cx="1926618" cy="1926618"/>
          </a:xfrm>
          <a:custGeom>
            <a:avLst/>
            <a:gdLst/>
            <a:ahLst/>
            <a:cxnLst/>
            <a:rect l="l" t="t" r="r" b="b"/>
            <a:pathLst>
              <a:path w="1926618" h="1926618">
                <a:moveTo>
                  <a:pt x="0" y="0"/>
                </a:moveTo>
                <a:lnTo>
                  <a:pt x="1926617" y="0"/>
                </a:lnTo>
                <a:lnTo>
                  <a:pt x="1926617" y="1926618"/>
                </a:lnTo>
                <a:lnTo>
                  <a:pt x="0" y="1926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TextBox 10"/>
          <p:cNvSpPr txBox="1"/>
          <p:nvPr/>
        </p:nvSpPr>
        <p:spPr>
          <a:xfrm>
            <a:off x="9772608" y="2679089"/>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Adaptation Strategy</a:t>
            </a:r>
          </a:p>
        </p:txBody>
      </p:sp>
      <p:sp>
        <p:nvSpPr>
          <p:cNvPr id="11" name="TextBox 11"/>
          <p:cNvSpPr txBox="1"/>
          <p:nvPr/>
        </p:nvSpPr>
        <p:spPr>
          <a:xfrm>
            <a:off x="9772608" y="6046154"/>
            <a:ext cx="7119458" cy="148145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This includes building climate resilient infrastructure, protecting ecosystems, and better land use planning.</a:t>
            </a:r>
          </a:p>
        </p:txBody>
      </p:sp>
      <p:sp>
        <p:nvSpPr>
          <p:cNvPr id="12" name="Freeform 12"/>
          <p:cNvSpPr/>
          <p:nvPr/>
        </p:nvSpPr>
        <p:spPr>
          <a:xfrm rot="-375698">
            <a:off x="-909831" y="-765901"/>
            <a:ext cx="3111381" cy="2924627"/>
          </a:xfrm>
          <a:custGeom>
            <a:avLst/>
            <a:gdLst/>
            <a:ahLst/>
            <a:cxnLst/>
            <a:rect l="l" t="t" r="r" b="b"/>
            <a:pathLst>
              <a:path w="3111381" h="2924627">
                <a:moveTo>
                  <a:pt x="0" y="0"/>
                </a:moveTo>
                <a:lnTo>
                  <a:pt x="3111381" y="0"/>
                </a:lnTo>
                <a:lnTo>
                  <a:pt x="3111381" y="2924627"/>
                </a:lnTo>
                <a:lnTo>
                  <a:pt x="0" y="2924627"/>
                </a:lnTo>
                <a:lnTo>
                  <a:pt x="0" y="0"/>
                </a:lnTo>
                <a:close/>
              </a:path>
            </a:pathLst>
          </a:custGeom>
          <a:blipFill>
            <a:blip r:embed="rId12">
              <a:extLst>
                <a:ext uri="{96DAC541-7B7A-43D3-8B79-37D633B846F1}">
                  <asvg:svgBlip xmlns:asvg="http://schemas.microsoft.com/office/drawing/2016/SVG/main" r:embed="rId13"/>
                </a:ext>
              </a:extLst>
            </a:blip>
            <a:stretch>
              <a:fillRect r="-162951" b="-156345"/>
            </a:stretch>
          </a:blipFill>
        </p:spPr>
        <p:txBody>
          <a:bodyPr/>
          <a:lstStyle/>
          <a:p>
            <a:endParaRPr lang="en-CA"/>
          </a:p>
        </p:txBody>
      </p:sp>
      <p:sp>
        <p:nvSpPr>
          <p:cNvPr id="13" name="Freeform 13"/>
          <p:cNvSpPr/>
          <p:nvPr/>
        </p:nvSpPr>
        <p:spPr>
          <a:xfrm rot="-1473112">
            <a:off x="583468" y="8190726"/>
            <a:ext cx="1069540" cy="1560337"/>
          </a:xfrm>
          <a:custGeom>
            <a:avLst/>
            <a:gdLst/>
            <a:ahLst/>
            <a:cxnLst/>
            <a:rect l="l" t="t" r="r" b="b"/>
            <a:pathLst>
              <a:path w="1069540" h="1560337">
                <a:moveTo>
                  <a:pt x="0" y="0"/>
                </a:moveTo>
                <a:lnTo>
                  <a:pt x="1069540" y="0"/>
                </a:lnTo>
                <a:lnTo>
                  <a:pt x="1069540" y="1560337"/>
                </a:lnTo>
                <a:lnTo>
                  <a:pt x="0" y="1560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4" name="TextBox 14"/>
          <p:cNvSpPr txBox="1"/>
          <p:nvPr/>
        </p:nvSpPr>
        <p:spPr>
          <a:xfrm>
            <a:off x="9772608" y="4269764"/>
            <a:ext cx="7119458" cy="1724025"/>
          </a:xfrm>
          <a:prstGeom prst="rect">
            <a:avLst/>
          </a:prstGeom>
        </p:spPr>
        <p:txBody>
          <a:bodyPr lIns="0" tIns="0" rIns="0" bIns="0" rtlCol="0" anchor="t">
            <a:spAutoFit/>
          </a:bodyPr>
          <a:lstStyle/>
          <a:p>
            <a:pPr algn="l">
              <a:lnSpc>
                <a:spcPts val="3900"/>
              </a:lnSpc>
            </a:pPr>
            <a:r>
              <a:rPr lang="en-US" sz="3000" b="1" i="1" spc="89">
                <a:solidFill>
                  <a:srgbClr val="5C4368"/>
                </a:solidFill>
                <a:latin typeface="Biski Bold Italics"/>
                <a:ea typeface="Biski Bold Italics"/>
                <a:cs typeface="Biski Bold Italics"/>
                <a:sym typeface="Biski Bold Italics"/>
              </a:rPr>
              <a:t>In addition to mitigation, we need to adapt to the inevitable impacts of climate change.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440475" y="-736116"/>
            <a:ext cx="10814311" cy="11759233"/>
            <a:chOff x="0" y="0"/>
            <a:chExt cx="747487" cy="812800"/>
          </a:xfrm>
        </p:grpSpPr>
        <p:sp>
          <p:nvSpPr>
            <p:cNvPr id="3" name="Freeform 3"/>
            <p:cNvSpPr/>
            <p:nvPr/>
          </p:nvSpPr>
          <p:spPr>
            <a:xfrm>
              <a:off x="0" y="0"/>
              <a:ext cx="747487" cy="812800"/>
            </a:xfrm>
            <a:custGeom>
              <a:avLst/>
              <a:gdLst/>
              <a:ahLst/>
              <a:cxnLst/>
              <a:rect l="l" t="t" r="r" b="b"/>
              <a:pathLst>
                <a:path w="747487" h="812800">
                  <a:moveTo>
                    <a:pt x="373743" y="0"/>
                  </a:moveTo>
                  <a:cubicBezTo>
                    <a:pt x="167331" y="0"/>
                    <a:pt x="0" y="181951"/>
                    <a:pt x="0" y="406400"/>
                  </a:cubicBezTo>
                  <a:cubicBezTo>
                    <a:pt x="0" y="630849"/>
                    <a:pt x="167331" y="812800"/>
                    <a:pt x="373743" y="812800"/>
                  </a:cubicBezTo>
                  <a:cubicBezTo>
                    <a:pt x="580156" y="812800"/>
                    <a:pt x="747487" y="630849"/>
                    <a:pt x="747487" y="406400"/>
                  </a:cubicBezTo>
                  <a:cubicBezTo>
                    <a:pt x="747487" y="181951"/>
                    <a:pt x="580156" y="0"/>
                    <a:pt x="373743" y="0"/>
                  </a:cubicBezTo>
                  <a:close/>
                </a:path>
              </a:pathLst>
            </a:custGeom>
            <a:solidFill>
              <a:srgbClr val="006C56"/>
            </a:solidFill>
          </p:spPr>
          <p:txBody>
            <a:bodyPr/>
            <a:lstStyle/>
            <a:p>
              <a:endParaRPr lang="en-CA"/>
            </a:p>
          </p:txBody>
        </p:sp>
        <p:sp>
          <p:nvSpPr>
            <p:cNvPr id="4" name="TextBox 4"/>
            <p:cNvSpPr txBox="1"/>
            <p:nvPr/>
          </p:nvSpPr>
          <p:spPr>
            <a:xfrm>
              <a:off x="70077" y="38100"/>
              <a:ext cx="607333"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0"/>
            <a:ext cx="9960182" cy="8229600"/>
          </a:xfrm>
          <a:custGeom>
            <a:avLst/>
            <a:gdLst/>
            <a:ahLst/>
            <a:cxnLst/>
            <a:rect l="l" t="t" r="r" b="b"/>
            <a:pathLst>
              <a:path w="9960182" h="8229600">
                <a:moveTo>
                  <a:pt x="0" y="0"/>
                </a:moveTo>
                <a:lnTo>
                  <a:pt x="9960182" y="0"/>
                </a:lnTo>
                <a:lnTo>
                  <a:pt x="9960182" y="8229600"/>
                </a:lnTo>
                <a:lnTo>
                  <a:pt x="0" y="8229600"/>
                </a:lnTo>
                <a:lnTo>
                  <a:pt x="0" y="0"/>
                </a:lnTo>
                <a:close/>
              </a:path>
            </a:pathLst>
          </a:custGeom>
          <a:blipFill>
            <a:blip r:embed="rId2"/>
            <a:stretch>
              <a:fillRect/>
            </a:stretch>
          </a:blipFill>
        </p:spPr>
        <p:txBody>
          <a:bodyPr/>
          <a:lstStyle/>
          <a:p>
            <a:endParaRPr lang="en-CA"/>
          </a:p>
        </p:txBody>
      </p:sp>
      <p:sp>
        <p:nvSpPr>
          <p:cNvPr id="6" name="Freeform 6"/>
          <p:cNvSpPr/>
          <p:nvPr/>
        </p:nvSpPr>
        <p:spPr>
          <a:xfrm>
            <a:off x="16448308" y="7275387"/>
            <a:ext cx="1696105" cy="5979858"/>
          </a:xfrm>
          <a:custGeom>
            <a:avLst/>
            <a:gdLst/>
            <a:ahLst/>
            <a:cxnLst/>
            <a:rect l="l" t="t" r="r" b="b"/>
            <a:pathLst>
              <a:path w="1696105" h="5979858">
                <a:moveTo>
                  <a:pt x="0" y="0"/>
                </a:moveTo>
                <a:lnTo>
                  <a:pt x="1696105" y="0"/>
                </a:lnTo>
                <a:lnTo>
                  <a:pt x="1696105" y="5979858"/>
                </a:lnTo>
                <a:lnTo>
                  <a:pt x="0" y="59798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7" name="Group 7"/>
          <p:cNvGrpSpPr/>
          <p:nvPr/>
        </p:nvGrpSpPr>
        <p:grpSpPr>
          <a:xfrm>
            <a:off x="9667094" y="5261355"/>
            <a:ext cx="6312524" cy="4142594"/>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70CCB8"/>
            </a:solidFill>
          </p:spPr>
          <p:txBody>
            <a:bodyPr/>
            <a:lstStyle/>
            <a:p>
              <a:endParaRPr lang="en-CA"/>
            </a:p>
          </p:txBody>
        </p:sp>
        <p:sp>
          <p:nvSpPr>
            <p:cNvPr id="9" name="TextBox 9"/>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5498970" y="8757847"/>
            <a:ext cx="480648" cy="48064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CCB8"/>
            </a:solidFill>
          </p:spPr>
          <p:txBody>
            <a:bodyPr/>
            <a:lstStyle/>
            <a:p>
              <a:endParaRPr lang="en-C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048509" y="9238495"/>
            <a:ext cx="330909" cy="33090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CCB8"/>
            </a:solidFill>
          </p:spPr>
          <p:txBody>
            <a:bodyPr/>
            <a:lstStyle/>
            <a:p>
              <a:endParaRPr lang="en-CA"/>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057112" y="590676"/>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Climate Change Adaptation</a:t>
            </a:r>
          </a:p>
        </p:txBody>
      </p:sp>
      <p:sp>
        <p:nvSpPr>
          <p:cNvPr id="17" name="TextBox 17"/>
          <p:cNvSpPr txBox="1"/>
          <p:nvPr/>
        </p:nvSpPr>
        <p:spPr>
          <a:xfrm>
            <a:off x="10057112" y="2208769"/>
            <a:ext cx="7688952" cy="2526545"/>
          </a:xfrm>
          <a:prstGeom prst="rect">
            <a:avLst/>
          </a:prstGeom>
        </p:spPr>
        <p:txBody>
          <a:bodyPr lIns="0" tIns="0" rIns="0" bIns="0" rtlCol="0" anchor="t">
            <a:spAutoFit/>
          </a:bodyPr>
          <a:lstStyle/>
          <a:p>
            <a:pPr algn="l">
              <a:lnSpc>
                <a:spcPts val="3650"/>
              </a:lnSpc>
            </a:pPr>
            <a:r>
              <a:rPr lang="en-US" sz="2807" spc="84">
                <a:solidFill>
                  <a:srgbClr val="000000"/>
                </a:solidFill>
                <a:latin typeface="Biski"/>
                <a:ea typeface="Biski"/>
                <a:cs typeface="Biski"/>
                <a:sym typeface="Biski"/>
              </a:rPr>
              <a:t>Climate Change Adaptation means preparing for the changes that are already happening because of climate change, like finding ways to stay safe and live better in a changing world.</a:t>
            </a:r>
          </a:p>
        </p:txBody>
      </p:sp>
      <p:sp>
        <p:nvSpPr>
          <p:cNvPr id="18" name="TextBox 18"/>
          <p:cNvSpPr txBox="1"/>
          <p:nvPr/>
        </p:nvSpPr>
        <p:spPr>
          <a:xfrm>
            <a:off x="10391386" y="6537408"/>
            <a:ext cx="5234978" cy="1981288"/>
          </a:xfrm>
          <a:prstGeom prst="rect">
            <a:avLst/>
          </a:prstGeom>
        </p:spPr>
        <p:txBody>
          <a:bodyPr lIns="0" tIns="0" rIns="0" bIns="0" rtlCol="0" anchor="t">
            <a:spAutoFit/>
          </a:bodyPr>
          <a:lstStyle/>
          <a:p>
            <a:pPr algn="ctr">
              <a:lnSpc>
                <a:spcPts val="2485"/>
              </a:lnSpc>
            </a:pPr>
            <a:r>
              <a:rPr lang="en-US" sz="1911" spc="57">
                <a:solidFill>
                  <a:srgbClr val="000000"/>
                </a:solidFill>
                <a:latin typeface="Biski"/>
                <a:ea typeface="Biski"/>
                <a:cs typeface="Biski"/>
                <a:sym typeface="Biski"/>
              </a:rPr>
              <a:t>On a hot day, you might sit under a tree or use a fan to cool down. Cities do the same by planting trees, creating green spaces, or painting roofs white to reflect heat and make neighborhoods cooler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440475" y="-736116"/>
            <a:ext cx="9276732" cy="11759233"/>
            <a:chOff x="0" y="0"/>
            <a:chExt cx="679177" cy="812800"/>
          </a:xfrm>
        </p:grpSpPr>
        <p:sp>
          <p:nvSpPr>
            <p:cNvPr id="3" name="Freeform 3"/>
            <p:cNvSpPr/>
            <p:nvPr/>
          </p:nvSpPr>
          <p:spPr>
            <a:xfrm>
              <a:off x="0" y="0"/>
              <a:ext cx="679177" cy="812800"/>
            </a:xfrm>
            <a:custGeom>
              <a:avLst/>
              <a:gdLst/>
              <a:ahLst/>
              <a:cxnLst/>
              <a:rect l="l" t="t" r="r" b="b"/>
              <a:pathLst>
                <a:path w="679177" h="812800">
                  <a:moveTo>
                    <a:pt x="339589" y="0"/>
                  </a:moveTo>
                  <a:cubicBezTo>
                    <a:pt x="152039" y="0"/>
                    <a:pt x="0" y="181951"/>
                    <a:pt x="0" y="406400"/>
                  </a:cubicBezTo>
                  <a:cubicBezTo>
                    <a:pt x="0" y="630849"/>
                    <a:pt x="152039" y="812800"/>
                    <a:pt x="339589" y="812800"/>
                  </a:cubicBezTo>
                  <a:cubicBezTo>
                    <a:pt x="527138" y="812800"/>
                    <a:pt x="679177" y="630849"/>
                    <a:pt x="679177" y="406400"/>
                  </a:cubicBezTo>
                  <a:cubicBezTo>
                    <a:pt x="679177" y="181951"/>
                    <a:pt x="527138" y="0"/>
                    <a:pt x="339589" y="0"/>
                  </a:cubicBezTo>
                  <a:close/>
                </a:path>
              </a:pathLst>
            </a:custGeom>
            <a:solidFill>
              <a:srgbClr val="DB9E0B"/>
            </a:solidFill>
          </p:spPr>
          <p:txBody>
            <a:bodyPr/>
            <a:lstStyle/>
            <a:p>
              <a:endParaRPr lang="en-CA"/>
            </a:p>
          </p:txBody>
        </p:sp>
        <p:sp>
          <p:nvSpPr>
            <p:cNvPr id="4" name="TextBox 4"/>
            <p:cNvSpPr txBox="1"/>
            <p:nvPr/>
          </p:nvSpPr>
          <p:spPr>
            <a:xfrm>
              <a:off x="63673" y="38100"/>
              <a:ext cx="551831"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73444" y="2057400"/>
            <a:ext cx="6141113" cy="6418117"/>
            <a:chOff x="0" y="0"/>
            <a:chExt cx="8188150" cy="8557490"/>
          </a:xfrm>
        </p:grpSpPr>
      </p:grpSp>
      <p:grpSp>
        <p:nvGrpSpPr>
          <p:cNvPr id="6" name="Group 6"/>
          <p:cNvGrpSpPr/>
          <p:nvPr/>
        </p:nvGrpSpPr>
        <p:grpSpPr>
          <a:xfrm>
            <a:off x="12900356" y="-898168"/>
            <a:ext cx="9826036" cy="11759233"/>
            <a:chOff x="0" y="0"/>
            <a:chExt cx="679177" cy="812800"/>
          </a:xfrm>
        </p:grpSpPr>
        <p:sp>
          <p:nvSpPr>
            <p:cNvPr id="7" name="Freeform 7"/>
            <p:cNvSpPr/>
            <p:nvPr/>
          </p:nvSpPr>
          <p:spPr>
            <a:xfrm>
              <a:off x="0" y="0"/>
              <a:ext cx="679177" cy="812800"/>
            </a:xfrm>
            <a:custGeom>
              <a:avLst/>
              <a:gdLst/>
              <a:ahLst/>
              <a:cxnLst/>
              <a:rect l="l" t="t" r="r" b="b"/>
              <a:pathLst>
                <a:path w="679177" h="812800">
                  <a:moveTo>
                    <a:pt x="339589" y="0"/>
                  </a:moveTo>
                  <a:cubicBezTo>
                    <a:pt x="152039" y="0"/>
                    <a:pt x="0" y="181951"/>
                    <a:pt x="0" y="406400"/>
                  </a:cubicBezTo>
                  <a:cubicBezTo>
                    <a:pt x="0" y="630849"/>
                    <a:pt x="152039" y="812800"/>
                    <a:pt x="339589" y="812800"/>
                  </a:cubicBezTo>
                  <a:cubicBezTo>
                    <a:pt x="527138" y="812800"/>
                    <a:pt x="679177" y="630849"/>
                    <a:pt x="679177" y="406400"/>
                  </a:cubicBezTo>
                  <a:cubicBezTo>
                    <a:pt x="679177" y="181951"/>
                    <a:pt x="527138" y="0"/>
                    <a:pt x="339589" y="0"/>
                  </a:cubicBezTo>
                  <a:close/>
                </a:path>
              </a:pathLst>
            </a:custGeom>
            <a:solidFill>
              <a:srgbClr val="DB9E0B"/>
            </a:solidFill>
          </p:spPr>
          <p:txBody>
            <a:bodyPr/>
            <a:lstStyle/>
            <a:p>
              <a:endParaRPr lang="en-CA"/>
            </a:p>
          </p:txBody>
        </p:sp>
        <p:sp>
          <p:nvSpPr>
            <p:cNvPr id="8" name="TextBox 8"/>
            <p:cNvSpPr txBox="1"/>
            <p:nvPr/>
          </p:nvSpPr>
          <p:spPr>
            <a:xfrm>
              <a:off x="63673" y="38100"/>
              <a:ext cx="551831"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007670" y="5234397"/>
            <a:ext cx="3040748" cy="5052603"/>
          </a:xfrm>
          <a:custGeom>
            <a:avLst/>
            <a:gdLst/>
            <a:ahLst/>
            <a:cxnLst/>
            <a:rect l="l" t="t" r="r" b="b"/>
            <a:pathLst>
              <a:path w="3040748" h="5052603">
                <a:moveTo>
                  <a:pt x="0" y="0"/>
                </a:moveTo>
                <a:lnTo>
                  <a:pt x="3040748" y="0"/>
                </a:lnTo>
                <a:lnTo>
                  <a:pt x="3040748" y="5052603"/>
                </a:lnTo>
                <a:lnTo>
                  <a:pt x="0" y="5052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0" name="Freeform 10"/>
          <p:cNvSpPr/>
          <p:nvPr/>
        </p:nvSpPr>
        <p:spPr>
          <a:xfrm>
            <a:off x="215600" y="1587615"/>
            <a:ext cx="3954531" cy="1689663"/>
          </a:xfrm>
          <a:custGeom>
            <a:avLst/>
            <a:gdLst/>
            <a:ahLst/>
            <a:cxnLst/>
            <a:rect l="l" t="t" r="r" b="b"/>
            <a:pathLst>
              <a:path w="3954531" h="1689663">
                <a:moveTo>
                  <a:pt x="0" y="0"/>
                </a:moveTo>
                <a:lnTo>
                  <a:pt x="3954531" y="0"/>
                </a:lnTo>
                <a:lnTo>
                  <a:pt x="3954531" y="1689663"/>
                </a:lnTo>
                <a:lnTo>
                  <a:pt x="0" y="1689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1" name="Freeform 11"/>
          <p:cNvSpPr/>
          <p:nvPr/>
        </p:nvSpPr>
        <p:spPr>
          <a:xfrm>
            <a:off x="-464918" y="4749812"/>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2" name="Freeform 12"/>
          <p:cNvSpPr/>
          <p:nvPr/>
        </p:nvSpPr>
        <p:spPr>
          <a:xfrm>
            <a:off x="15090125" y="375046"/>
            <a:ext cx="2723249" cy="4114800"/>
          </a:xfrm>
          <a:custGeom>
            <a:avLst/>
            <a:gdLst/>
            <a:ahLst/>
            <a:cxnLst/>
            <a:rect l="l" t="t" r="r" b="b"/>
            <a:pathLst>
              <a:path w="2723249" h="4114800">
                <a:moveTo>
                  <a:pt x="0" y="0"/>
                </a:moveTo>
                <a:lnTo>
                  <a:pt x="2723249" y="0"/>
                </a:lnTo>
                <a:lnTo>
                  <a:pt x="27232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4">
            <a:extLst>
              <a:ext uri="{FF2B5EF4-FFF2-40B4-BE49-F238E27FC236}">
                <a16:creationId xmlns:a16="http://schemas.microsoft.com/office/drawing/2014/main" id="{0577880E-BECC-6987-1D4F-EB5D258D1712}"/>
              </a:ext>
            </a:extLst>
          </p:cNvPr>
          <p:cNvSpPr txBox="1"/>
          <p:nvPr/>
        </p:nvSpPr>
        <p:spPr>
          <a:xfrm>
            <a:off x="5117044" y="630449"/>
            <a:ext cx="7502525" cy="4616648"/>
          </a:xfrm>
          <a:prstGeom prst="rect">
            <a:avLst/>
          </a:prstGeom>
        </p:spPr>
        <p:txBody>
          <a:bodyPr wrap="square" lIns="0" tIns="0" rIns="0" bIns="0" rtlCol="0" anchor="t">
            <a:spAutoFit/>
          </a:bodyPr>
          <a:lstStyle/>
          <a:p>
            <a:pPr algn="ctr">
              <a:lnSpc>
                <a:spcPts val="6000"/>
              </a:lnSpc>
            </a:pPr>
            <a:r>
              <a:rPr lang="en-US" sz="6000" dirty="0">
                <a:solidFill>
                  <a:srgbClr val="226245"/>
                </a:solidFill>
                <a:latin typeface="Bobby Jones"/>
                <a:ea typeface="Bobby Jones"/>
                <a:cs typeface="Bobby Jones"/>
                <a:sym typeface="Bobby Jones"/>
              </a:rPr>
              <a:t>Question 4:</a:t>
            </a:r>
          </a:p>
          <a:p>
            <a:pPr algn="ctr">
              <a:lnSpc>
                <a:spcPts val="6000"/>
              </a:lnSpc>
            </a:pPr>
            <a:r>
              <a:rPr lang="en-US" sz="6000" dirty="0">
                <a:solidFill>
                  <a:srgbClr val="226245"/>
                </a:solidFill>
                <a:latin typeface="Bobby Jones"/>
                <a:ea typeface="Bobby Jones"/>
                <a:cs typeface="Bobby Jones"/>
                <a:sym typeface="Bobby Jones"/>
              </a:rPr>
              <a:t>Waste reduction, active transportation and renewable energy would be all considered…</a:t>
            </a:r>
          </a:p>
        </p:txBody>
      </p:sp>
      <p:sp>
        <p:nvSpPr>
          <p:cNvPr id="16" name="TextBox 7">
            <a:extLst>
              <a:ext uri="{FF2B5EF4-FFF2-40B4-BE49-F238E27FC236}">
                <a16:creationId xmlns:a16="http://schemas.microsoft.com/office/drawing/2014/main" id="{C8D5480E-AC74-2CBA-AC3C-5A66421E1FB8}"/>
              </a:ext>
            </a:extLst>
          </p:cNvPr>
          <p:cNvSpPr txBox="1"/>
          <p:nvPr/>
        </p:nvSpPr>
        <p:spPr>
          <a:xfrm>
            <a:off x="5212811" y="5753100"/>
            <a:ext cx="7310991" cy="2423740"/>
          </a:xfrm>
          <a:prstGeom prst="rect">
            <a:avLst/>
          </a:prstGeom>
        </p:spPr>
        <p:txBody>
          <a:bodyPr wrap="square" lIns="0" tIns="0" rIns="0" bIns="0" rtlCol="0" anchor="t">
            <a:spAutoFit/>
          </a:bodyPr>
          <a:lstStyle/>
          <a:p>
            <a:pPr marL="514350" indent="-514350" algn="ctr">
              <a:lnSpc>
                <a:spcPct val="150000"/>
              </a:lnSpc>
              <a:buAutoNum type="alphaLcParenR"/>
            </a:pPr>
            <a:r>
              <a:rPr lang="en-US" sz="3600" spc="78" dirty="0">
                <a:solidFill>
                  <a:srgbClr val="000000"/>
                </a:solidFill>
                <a:latin typeface="Biski"/>
                <a:ea typeface="Biski"/>
                <a:cs typeface="Biski"/>
                <a:sym typeface="Biski"/>
              </a:rPr>
              <a:t>Climate Change Adaptation</a:t>
            </a:r>
          </a:p>
          <a:p>
            <a:pPr marL="514350" indent="-514350" algn="ctr">
              <a:lnSpc>
                <a:spcPct val="150000"/>
              </a:lnSpc>
              <a:buAutoNum type="alphaLcParenR"/>
            </a:pPr>
            <a:r>
              <a:rPr lang="en-US" sz="3600" spc="78" dirty="0">
                <a:solidFill>
                  <a:srgbClr val="000000"/>
                </a:solidFill>
                <a:latin typeface="Biski"/>
                <a:ea typeface="Biski"/>
                <a:cs typeface="Biski"/>
                <a:sym typeface="Biski"/>
              </a:rPr>
              <a:t>Climate Change Mitigation</a:t>
            </a:r>
          </a:p>
          <a:p>
            <a:pPr marL="514350" indent="-514350" algn="ctr">
              <a:lnSpc>
                <a:spcPct val="150000"/>
              </a:lnSpc>
              <a:buAutoNum type="alphaLcParenR"/>
            </a:pPr>
            <a:r>
              <a:rPr lang="en-US" sz="3600" spc="78" dirty="0">
                <a:solidFill>
                  <a:srgbClr val="000000"/>
                </a:solidFill>
                <a:latin typeface="Biski"/>
                <a:ea typeface="Biski"/>
                <a:cs typeface="Biski"/>
                <a:sym typeface="Biski"/>
              </a:rPr>
              <a:t>Greenhouse Effect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C56"/>
        </a:solidFill>
        <a:effectLst/>
      </p:bgPr>
    </p:bg>
    <p:spTree>
      <p:nvGrpSpPr>
        <p:cNvPr id="1" name=""/>
        <p:cNvGrpSpPr/>
        <p:nvPr/>
      </p:nvGrpSpPr>
      <p:grpSpPr>
        <a:xfrm>
          <a:off x="0" y="0"/>
          <a:ext cx="0" cy="0"/>
          <a:chOff x="0" y="0"/>
          <a:chExt cx="0" cy="0"/>
        </a:xfrm>
      </p:grpSpPr>
      <p:sp>
        <p:nvSpPr>
          <p:cNvPr id="2" name="Freeform 2"/>
          <p:cNvSpPr/>
          <p:nvPr/>
        </p:nvSpPr>
        <p:spPr>
          <a:xfrm rot="8824577">
            <a:off x="-1426077" y="4101277"/>
            <a:ext cx="7455671" cy="7455671"/>
          </a:xfrm>
          <a:custGeom>
            <a:avLst/>
            <a:gdLst/>
            <a:ahLst/>
            <a:cxnLst/>
            <a:rect l="l" t="t" r="r" b="b"/>
            <a:pathLst>
              <a:path w="7455671" h="7455671">
                <a:moveTo>
                  <a:pt x="0" y="0"/>
                </a:moveTo>
                <a:lnTo>
                  <a:pt x="7455670" y="0"/>
                </a:lnTo>
                <a:lnTo>
                  <a:pt x="7455670" y="7455671"/>
                </a:lnTo>
                <a:lnTo>
                  <a:pt x="0" y="745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2999970">
            <a:off x="1766661" y="-295820"/>
            <a:ext cx="2440691" cy="3064795"/>
          </a:xfrm>
          <a:custGeom>
            <a:avLst/>
            <a:gdLst/>
            <a:ahLst/>
            <a:cxnLst/>
            <a:rect l="l" t="t" r="r" b="b"/>
            <a:pathLst>
              <a:path w="2440691" h="3064795">
                <a:moveTo>
                  <a:pt x="0" y="0"/>
                </a:moveTo>
                <a:lnTo>
                  <a:pt x="2440692" y="0"/>
                </a:lnTo>
                <a:lnTo>
                  <a:pt x="2440692" y="3064794"/>
                </a:lnTo>
                <a:lnTo>
                  <a:pt x="0" y="30647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245213">
            <a:off x="12663801" y="7789581"/>
            <a:ext cx="1786098" cy="3867534"/>
          </a:xfrm>
          <a:custGeom>
            <a:avLst/>
            <a:gdLst/>
            <a:ahLst/>
            <a:cxnLst/>
            <a:rect l="l" t="t" r="r" b="b"/>
            <a:pathLst>
              <a:path w="1786098" h="3867534">
                <a:moveTo>
                  <a:pt x="0" y="0"/>
                </a:moveTo>
                <a:lnTo>
                  <a:pt x="1786098" y="0"/>
                </a:lnTo>
                <a:lnTo>
                  <a:pt x="1786098" y="3867535"/>
                </a:lnTo>
                <a:lnTo>
                  <a:pt x="0" y="3867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817495">
            <a:off x="11755670" y="511122"/>
            <a:ext cx="1371769" cy="1450909"/>
          </a:xfrm>
          <a:custGeom>
            <a:avLst/>
            <a:gdLst/>
            <a:ahLst/>
            <a:cxnLst/>
            <a:rect l="l" t="t" r="r" b="b"/>
            <a:pathLst>
              <a:path w="1371769" h="1450909">
                <a:moveTo>
                  <a:pt x="0" y="0"/>
                </a:moveTo>
                <a:lnTo>
                  <a:pt x="1371769" y="0"/>
                </a:lnTo>
                <a:lnTo>
                  <a:pt x="1371769" y="1450909"/>
                </a:lnTo>
                <a:lnTo>
                  <a:pt x="0" y="14509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254030" flipH="1">
            <a:off x="7053243" y="8296410"/>
            <a:ext cx="2436216" cy="1036499"/>
          </a:xfrm>
          <a:custGeom>
            <a:avLst/>
            <a:gdLst/>
            <a:ahLst/>
            <a:cxnLst/>
            <a:rect l="l" t="t" r="r" b="b"/>
            <a:pathLst>
              <a:path w="2436216" h="1036499">
                <a:moveTo>
                  <a:pt x="2436216" y="0"/>
                </a:moveTo>
                <a:lnTo>
                  <a:pt x="0" y="0"/>
                </a:lnTo>
                <a:lnTo>
                  <a:pt x="0" y="1036500"/>
                </a:lnTo>
                <a:lnTo>
                  <a:pt x="2436216" y="1036500"/>
                </a:lnTo>
                <a:lnTo>
                  <a:pt x="24362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rot="516874">
            <a:off x="16483423" y="-800811"/>
            <a:ext cx="2393032" cy="3096866"/>
          </a:xfrm>
          <a:custGeom>
            <a:avLst/>
            <a:gdLst/>
            <a:ahLst/>
            <a:cxnLst/>
            <a:rect l="l" t="t" r="r" b="b"/>
            <a:pathLst>
              <a:path w="2393032" h="3096866">
                <a:moveTo>
                  <a:pt x="0" y="0"/>
                </a:moveTo>
                <a:lnTo>
                  <a:pt x="2393033" y="0"/>
                </a:lnTo>
                <a:lnTo>
                  <a:pt x="2393033" y="3096865"/>
                </a:lnTo>
                <a:lnTo>
                  <a:pt x="0" y="30968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a:off x="5835985" y="2673826"/>
            <a:ext cx="6087257" cy="1903651"/>
          </a:xfrm>
          <a:custGeom>
            <a:avLst/>
            <a:gdLst/>
            <a:ahLst/>
            <a:cxnLst/>
            <a:rect l="l" t="t" r="r" b="b"/>
            <a:pathLst>
              <a:path w="6087257" h="1903651">
                <a:moveTo>
                  <a:pt x="0" y="0"/>
                </a:moveTo>
                <a:lnTo>
                  <a:pt x="6087257" y="0"/>
                </a:lnTo>
                <a:lnTo>
                  <a:pt x="6087257" y="1903652"/>
                </a:lnTo>
                <a:lnTo>
                  <a:pt x="0" y="19036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TextBox 9"/>
          <p:cNvSpPr txBox="1"/>
          <p:nvPr/>
        </p:nvSpPr>
        <p:spPr>
          <a:xfrm>
            <a:off x="5408814" y="3072373"/>
            <a:ext cx="11580463" cy="5127626"/>
          </a:xfrm>
          <a:prstGeom prst="rect">
            <a:avLst/>
          </a:prstGeom>
        </p:spPr>
        <p:txBody>
          <a:bodyPr lIns="0" tIns="0" rIns="0" bIns="0" rtlCol="0" anchor="t">
            <a:spAutoFit/>
          </a:bodyPr>
          <a:lstStyle/>
          <a:p>
            <a:pPr algn="r">
              <a:lnSpc>
                <a:spcPts val="8000"/>
              </a:lnSpc>
            </a:pPr>
            <a:r>
              <a:rPr lang="en-US" sz="8000">
                <a:solidFill>
                  <a:srgbClr val="FEF7E7"/>
                </a:solidFill>
                <a:latin typeface="Bobby Jones"/>
                <a:ea typeface="Bobby Jones"/>
                <a:cs typeface="Bobby Jones"/>
                <a:sym typeface="Bobby Jones"/>
              </a:rPr>
              <a:t>Let's discuss the impacts of climate change on our planet and the steps we can take to address them.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353215" y="2883731"/>
            <a:ext cx="4950128" cy="6374569"/>
          </a:xfrm>
          <a:custGeom>
            <a:avLst/>
            <a:gdLst/>
            <a:ahLst/>
            <a:cxnLst/>
            <a:rect l="l" t="t" r="r" b="b"/>
            <a:pathLst>
              <a:path w="4950128" h="6374569">
                <a:moveTo>
                  <a:pt x="0" y="0"/>
                </a:moveTo>
                <a:lnTo>
                  <a:pt x="4950128" y="0"/>
                </a:lnTo>
                <a:lnTo>
                  <a:pt x="4950128" y="6374569"/>
                </a:lnTo>
                <a:lnTo>
                  <a:pt x="0" y="6374569"/>
                </a:lnTo>
                <a:lnTo>
                  <a:pt x="0" y="0"/>
                </a:lnTo>
                <a:close/>
              </a:path>
            </a:pathLst>
          </a:custGeom>
          <a:blipFill>
            <a:blip r:embed="rId2"/>
            <a:stretch>
              <a:fillRect/>
            </a:stretch>
          </a:blipFill>
        </p:spPr>
        <p:txBody>
          <a:bodyPr/>
          <a:lstStyle/>
          <a:p>
            <a:endParaRPr lang="en-CA"/>
          </a:p>
        </p:txBody>
      </p:sp>
      <p:sp>
        <p:nvSpPr>
          <p:cNvPr id="3" name="Freeform 3"/>
          <p:cNvSpPr/>
          <p:nvPr/>
        </p:nvSpPr>
        <p:spPr>
          <a:xfrm>
            <a:off x="6916946" y="2883731"/>
            <a:ext cx="4903324" cy="6400700"/>
          </a:xfrm>
          <a:custGeom>
            <a:avLst/>
            <a:gdLst/>
            <a:ahLst/>
            <a:cxnLst/>
            <a:rect l="l" t="t" r="r" b="b"/>
            <a:pathLst>
              <a:path w="4903324" h="6400700">
                <a:moveTo>
                  <a:pt x="0" y="0"/>
                </a:moveTo>
                <a:lnTo>
                  <a:pt x="4903324" y="0"/>
                </a:lnTo>
                <a:lnTo>
                  <a:pt x="4903324" y="6400700"/>
                </a:lnTo>
                <a:lnTo>
                  <a:pt x="0" y="6400700"/>
                </a:lnTo>
                <a:lnTo>
                  <a:pt x="0" y="0"/>
                </a:lnTo>
                <a:close/>
              </a:path>
            </a:pathLst>
          </a:custGeom>
          <a:blipFill>
            <a:blip r:embed="rId3"/>
            <a:stretch>
              <a:fillRect/>
            </a:stretch>
          </a:blipFill>
        </p:spPr>
        <p:txBody>
          <a:bodyPr/>
          <a:lstStyle/>
          <a:p>
            <a:endParaRPr lang="en-CA"/>
          </a:p>
        </p:txBody>
      </p:sp>
      <p:sp>
        <p:nvSpPr>
          <p:cNvPr id="4" name="Freeform 4"/>
          <p:cNvSpPr/>
          <p:nvPr/>
        </p:nvSpPr>
        <p:spPr>
          <a:xfrm>
            <a:off x="12685028" y="2883731"/>
            <a:ext cx="4747297" cy="6374569"/>
          </a:xfrm>
          <a:custGeom>
            <a:avLst/>
            <a:gdLst/>
            <a:ahLst/>
            <a:cxnLst/>
            <a:rect l="l" t="t" r="r" b="b"/>
            <a:pathLst>
              <a:path w="4747297" h="6374569">
                <a:moveTo>
                  <a:pt x="0" y="0"/>
                </a:moveTo>
                <a:lnTo>
                  <a:pt x="4747296" y="0"/>
                </a:lnTo>
                <a:lnTo>
                  <a:pt x="4747296" y="6374569"/>
                </a:lnTo>
                <a:lnTo>
                  <a:pt x="0" y="6374569"/>
                </a:lnTo>
                <a:lnTo>
                  <a:pt x="0" y="0"/>
                </a:lnTo>
                <a:close/>
              </a:path>
            </a:pathLst>
          </a:custGeom>
          <a:blipFill>
            <a:blip r:embed="rId4"/>
            <a:stretch>
              <a:fillRect l="-1623" r="-1623"/>
            </a:stretch>
          </a:blipFill>
        </p:spPr>
        <p:txBody>
          <a:bodyPr/>
          <a:lstStyle/>
          <a:p>
            <a:endParaRPr lang="en-CA"/>
          </a:p>
        </p:txBody>
      </p:sp>
      <p:sp>
        <p:nvSpPr>
          <p:cNvPr id="5" name="TextBox 5"/>
          <p:cNvSpPr txBox="1"/>
          <p:nvPr/>
        </p:nvSpPr>
        <p:spPr>
          <a:xfrm>
            <a:off x="1400601" y="440937"/>
            <a:ext cx="15486799" cy="1590675"/>
          </a:xfrm>
          <a:prstGeom prst="rect">
            <a:avLst/>
          </a:prstGeom>
        </p:spPr>
        <p:txBody>
          <a:bodyPr lIns="0" tIns="0" rIns="0" bIns="0" rtlCol="0" anchor="t">
            <a:spAutoFit/>
          </a:bodyPr>
          <a:lstStyle/>
          <a:p>
            <a:pPr algn="ctr">
              <a:lnSpc>
                <a:spcPts val="6000"/>
              </a:lnSpc>
            </a:pPr>
            <a:r>
              <a:rPr lang="en-US" sz="6000">
                <a:solidFill>
                  <a:srgbClr val="226245"/>
                </a:solidFill>
                <a:latin typeface="Bobby Jones"/>
                <a:ea typeface="Bobby Jones"/>
                <a:cs typeface="Bobby Jones"/>
                <a:sym typeface="Bobby Jones"/>
              </a:rPr>
              <a:t>How is the CIty of Windsor fighting climate change?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472221" y="2629175"/>
            <a:ext cx="4950128" cy="6374569"/>
          </a:xfrm>
          <a:custGeom>
            <a:avLst/>
            <a:gdLst/>
            <a:ahLst/>
            <a:cxnLst/>
            <a:rect l="l" t="t" r="r" b="b"/>
            <a:pathLst>
              <a:path w="4950128" h="6374569">
                <a:moveTo>
                  <a:pt x="0" y="0"/>
                </a:moveTo>
                <a:lnTo>
                  <a:pt x="4950128" y="0"/>
                </a:lnTo>
                <a:lnTo>
                  <a:pt x="4950128" y="6374569"/>
                </a:lnTo>
                <a:lnTo>
                  <a:pt x="0" y="6374569"/>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7107261" y="2616955"/>
            <a:ext cx="7688952" cy="7069989"/>
          </a:xfrm>
          <a:prstGeom prst="rect">
            <a:avLst/>
          </a:prstGeom>
        </p:spPr>
        <p:txBody>
          <a:bodyPr lIns="0" tIns="0" rIns="0" bIns="0" rtlCol="0" anchor="t">
            <a:spAutoFit/>
          </a:bodyPr>
          <a:lstStyle/>
          <a:p>
            <a:pPr marL="606244" lvl="1" indent="-303122" algn="l">
              <a:lnSpc>
                <a:spcPts val="3650"/>
              </a:lnSpc>
              <a:buFont typeface="Arial"/>
              <a:buChar char="•"/>
            </a:pPr>
            <a:r>
              <a:rPr lang="en-US" sz="2807" spc="84">
                <a:solidFill>
                  <a:srgbClr val="000000"/>
                </a:solidFill>
                <a:latin typeface="Biski"/>
                <a:ea typeface="Biski"/>
                <a:cs typeface="Biski"/>
                <a:sym typeface="Biski"/>
              </a:rPr>
              <a:t>Retrofitting old buildings to reduce energy consumption</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Increasing active transportation opportunities through bike lanes and Transit Windsor routes</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Increasing the number of electric vehicle charging stations across the City</a:t>
            </a:r>
          </a:p>
          <a:p>
            <a:pPr marL="606244" lvl="1" indent="-303122" algn="l">
              <a:lnSpc>
                <a:spcPts val="3650"/>
              </a:lnSpc>
              <a:buFont typeface="Arial"/>
              <a:buChar char="•"/>
            </a:pPr>
            <a:r>
              <a:rPr lang="en-US" sz="2807" spc="84">
                <a:solidFill>
                  <a:srgbClr val="000000"/>
                </a:solidFill>
                <a:latin typeface="Biski"/>
                <a:ea typeface="Biski"/>
                <a:cs typeface="Biski"/>
                <a:sym typeface="Biski"/>
              </a:rPr>
              <a:t>Implementing Solar projects to power our buildings</a:t>
            </a:r>
          </a:p>
          <a:p>
            <a:pPr marL="606244" lvl="1" indent="-303122" algn="l">
              <a:lnSpc>
                <a:spcPts val="3650"/>
              </a:lnSpc>
              <a:buFont typeface="Arial"/>
              <a:buChar char="•"/>
            </a:pPr>
            <a:r>
              <a:rPr lang="en-US" sz="2807" spc="84">
                <a:solidFill>
                  <a:srgbClr val="000000"/>
                </a:solidFill>
                <a:latin typeface="Biski"/>
                <a:ea typeface="Biski"/>
                <a:cs typeface="Biski"/>
                <a:sym typeface="Biski"/>
              </a:rPr>
              <a:t>Anti-Idling initiatives and technologies</a:t>
            </a:r>
          </a:p>
          <a:p>
            <a:pPr marL="606244" lvl="1" indent="-303122" algn="l">
              <a:lnSpc>
                <a:spcPts val="3650"/>
              </a:lnSpc>
              <a:buFont typeface="Arial"/>
              <a:buChar char="•"/>
            </a:pPr>
            <a:r>
              <a:rPr lang="en-US" sz="2807" spc="84">
                <a:solidFill>
                  <a:srgbClr val="000000"/>
                </a:solidFill>
                <a:latin typeface="Biski"/>
                <a:ea typeface="Biski"/>
                <a:cs typeface="Biski"/>
                <a:sym typeface="Biski"/>
              </a:rPr>
              <a:t>Streetlight LED light conversions</a:t>
            </a:r>
          </a:p>
          <a:p>
            <a:pPr marL="606244" lvl="1" indent="-303122" algn="l">
              <a:lnSpc>
                <a:spcPts val="3650"/>
              </a:lnSpc>
              <a:buFont typeface="Arial"/>
              <a:buChar char="•"/>
            </a:pPr>
            <a:r>
              <a:rPr lang="en-US" sz="2807" spc="84">
                <a:solidFill>
                  <a:srgbClr val="000000"/>
                </a:solidFill>
                <a:latin typeface="Biski"/>
                <a:ea typeface="Biski"/>
                <a:cs typeface="Biski"/>
                <a:sym typeface="Biski"/>
              </a:rPr>
              <a:t>Composting program (launching in 2025)</a:t>
            </a:r>
          </a:p>
        </p:txBody>
      </p:sp>
      <p:sp>
        <p:nvSpPr>
          <p:cNvPr id="4" name="Freeform 4"/>
          <p:cNvSpPr/>
          <p:nvPr/>
        </p:nvSpPr>
        <p:spPr>
          <a:xfrm>
            <a:off x="15007670" y="5234397"/>
            <a:ext cx="3040748" cy="5052603"/>
          </a:xfrm>
          <a:custGeom>
            <a:avLst/>
            <a:gdLst/>
            <a:ahLst/>
            <a:cxnLst/>
            <a:rect l="l" t="t" r="r" b="b"/>
            <a:pathLst>
              <a:path w="3040748" h="5052603">
                <a:moveTo>
                  <a:pt x="0" y="0"/>
                </a:moveTo>
                <a:lnTo>
                  <a:pt x="3040748" y="0"/>
                </a:lnTo>
                <a:lnTo>
                  <a:pt x="3040748" y="5052603"/>
                </a:lnTo>
                <a:lnTo>
                  <a:pt x="0" y="50526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4622400" y="136249"/>
            <a:ext cx="3426018" cy="2728356"/>
          </a:xfrm>
          <a:custGeom>
            <a:avLst/>
            <a:gdLst/>
            <a:ahLst/>
            <a:cxnLst/>
            <a:rect l="l" t="t" r="r" b="b"/>
            <a:pathLst>
              <a:path w="3426018" h="2728356">
                <a:moveTo>
                  <a:pt x="0" y="0"/>
                </a:moveTo>
                <a:lnTo>
                  <a:pt x="3426018" y="0"/>
                </a:lnTo>
                <a:lnTo>
                  <a:pt x="3426018" y="2728356"/>
                </a:lnTo>
                <a:lnTo>
                  <a:pt x="0" y="2728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TextBox 6"/>
          <p:cNvSpPr txBox="1"/>
          <p:nvPr/>
        </p:nvSpPr>
        <p:spPr>
          <a:xfrm>
            <a:off x="472221" y="485859"/>
            <a:ext cx="5169807"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Community Energy Plan</a:t>
            </a:r>
          </a:p>
        </p:txBody>
      </p:sp>
      <p:sp>
        <p:nvSpPr>
          <p:cNvPr id="7" name="TextBox 7"/>
          <p:cNvSpPr txBox="1"/>
          <p:nvPr/>
        </p:nvSpPr>
        <p:spPr>
          <a:xfrm>
            <a:off x="7107261" y="1360940"/>
            <a:ext cx="7688952" cy="1040664"/>
          </a:xfrm>
          <a:prstGeom prst="rect">
            <a:avLst/>
          </a:prstGeom>
        </p:spPr>
        <p:txBody>
          <a:bodyPr lIns="0" tIns="0" rIns="0" bIns="0" rtlCol="0" anchor="t">
            <a:spAutoFit/>
          </a:bodyPr>
          <a:lstStyle/>
          <a:p>
            <a:pPr algn="l">
              <a:lnSpc>
                <a:spcPts val="5600"/>
              </a:lnSpc>
            </a:pPr>
            <a:r>
              <a:rPr lang="en-US" sz="4307" spc="129">
                <a:solidFill>
                  <a:srgbClr val="000000"/>
                </a:solidFill>
                <a:latin typeface="Biski"/>
                <a:ea typeface="Biski"/>
                <a:cs typeface="Biski"/>
                <a:sym typeface="Biski"/>
              </a:rPr>
              <a:t>Actions include: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472221" y="2401604"/>
            <a:ext cx="4903324" cy="6400700"/>
          </a:xfrm>
          <a:custGeom>
            <a:avLst/>
            <a:gdLst/>
            <a:ahLst/>
            <a:cxnLst/>
            <a:rect l="l" t="t" r="r" b="b"/>
            <a:pathLst>
              <a:path w="4903324" h="6400700">
                <a:moveTo>
                  <a:pt x="0" y="0"/>
                </a:moveTo>
                <a:lnTo>
                  <a:pt x="4903325" y="0"/>
                </a:lnTo>
                <a:lnTo>
                  <a:pt x="4903325" y="6400700"/>
                </a:lnTo>
                <a:lnTo>
                  <a:pt x="0" y="6400700"/>
                </a:lnTo>
                <a:lnTo>
                  <a:pt x="0" y="0"/>
                </a:lnTo>
                <a:close/>
              </a:path>
            </a:pathLst>
          </a:custGeom>
          <a:blipFill>
            <a:blip r:embed="rId2"/>
            <a:stretch>
              <a:fillRect/>
            </a:stretch>
          </a:blipFill>
        </p:spPr>
        <p:txBody>
          <a:bodyPr/>
          <a:lstStyle/>
          <a:p>
            <a:endParaRPr lang="en-CA"/>
          </a:p>
        </p:txBody>
      </p:sp>
      <p:sp>
        <p:nvSpPr>
          <p:cNvPr id="3" name="Freeform 3"/>
          <p:cNvSpPr/>
          <p:nvPr/>
        </p:nvSpPr>
        <p:spPr>
          <a:xfrm>
            <a:off x="13806581" y="6047175"/>
            <a:ext cx="4481419" cy="4290959"/>
          </a:xfrm>
          <a:custGeom>
            <a:avLst/>
            <a:gdLst/>
            <a:ahLst/>
            <a:cxnLst/>
            <a:rect l="l" t="t" r="r" b="b"/>
            <a:pathLst>
              <a:path w="4481419" h="4290959">
                <a:moveTo>
                  <a:pt x="0" y="0"/>
                </a:moveTo>
                <a:lnTo>
                  <a:pt x="4481419" y="0"/>
                </a:lnTo>
                <a:lnTo>
                  <a:pt x="4481419" y="4290958"/>
                </a:lnTo>
                <a:lnTo>
                  <a:pt x="0" y="4290958"/>
                </a:lnTo>
                <a:lnTo>
                  <a:pt x="0" y="0"/>
                </a:lnTo>
                <a:close/>
              </a:path>
            </a:pathLst>
          </a:custGeom>
          <a:blipFill>
            <a:blip r:embed="rId3"/>
            <a:stretch>
              <a:fillRect/>
            </a:stretch>
          </a:blipFill>
        </p:spPr>
        <p:txBody>
          <a:bodyPr/>
          <a:lstStyle/>
          <a:p>
            <a:endParaRPr lang="en-CA"/>
          </a:p>
        </p:txBody>
      </p:sp>
      <p:sp>
        <p:nvSpPr>
          <p:cNvPr id="4" name="Freeform 4"/>
          <p:cNvSpPr/>
          <p:nvPr/>
        </p:nvSpPr>
        <p:spPr>
          <a:xfrm>
            <a:off x="12772455" y="283154"/>
            <a:ext cx="5225076" cy="2280033"/>
          </a:xfrm>
          <a:custGeom>
            <a:avLst/>
            <a:gdLst/>
            <a:ahLst/>
            <a:cxnLst/>
            <a:rect l="l" t="t" r="r" b="b"/>
            <a:pathLst>
              <a:path w="5225076" h="2280033">
                <a:moveTo>
                  <a:pt x="0" y="0"/>
                </a:moveTo>
                <a:lnTo>
                  <a:pt x="5225075" y="0"/>
                </a:lnTo>
                <a:lnTo>
                  <a:pt x="5225075" y="2280033"/>
                </a:lnTo>
                <a:lnTo>
                  <a:pt x="0" y="2280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2656547" y="7791015"/>
            <a:ext cx="2718999" cy="3168325"/>
          </a:xfrm>
          <a:custGeom>
            <a:avLst/>
            <a:gdLst/>
            <a:ahLst/>
            <a:cxnLst/>
            <a:rect l="l" t="t" r="r" b="b"/>
            <a:pathLst>
              <a:path w="2718999" h="3168325">
                <a:moveTo>
                  <a:pt x="0" y="0"/>
                </a:moveTo>
                <a:lnTo>
                  <a:pt x="2718999" y="0"/>
                </a:lnTo>
                <a:lnTo>
                  <a:pt x="2718999" y="3168325"/>
                </a:lnTo>
                <a:lnTo>
                  <a:pt x="0" y="31683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0" y="8393633"/>
            <a:ext cx="2587266" cy="1963088"/>
          </a:xfrm>
          <a:custGeom>
            <a:avLst/>
            <a:gdLst/>
            <a:ahLst/>
            <a:cxnLst/>
            <a:rect l="l" t="t" r="r" b="b"/>
            <a:pathLst>
              <a:path w="2587266" h="1963088">
                <a:moveTo>
                  <a:pt x="0" y="0"/>
                </a:moveTo>
                <a:lnTo>
                  <a:pt x="2587266" y="0"/>
                </a:lnTo>
                <a:lnTo>
                  <a:pt x="2587266" y="1963088"/>
                </a:lnTo>
                <a:lnTo>
                  <a:pt x="0" y="1963088"/>
                </a:lnTo>
                <a:lnTo>
                  <a:pt x="0" y="0"/>
                </a:lnTo>
                <a:close/>
              </a:path>
            </a:pathLst>
          </a:custGeom>
          <a:blipFill>
            <a:blip r:embed="rId8"/>
            <a:stretch>
              <a:fillRect/>
            </a:stretch>
          </a:blipFill>
        </p:spPr>
        <p:txBody>
          <a:bodyPr/>
          <a:lstStyle/>
          <a:p>
            <a:endParaRPr lang="en-CA"/>
          </a:p>
        </p:txBody>
      </p:sp>
      <p:sp>
        <p:nvSpPr>
          <p:cNvPr id="7" name="TextBox 7"/>
          <p:cNvSpPr txBox="1"/>
          <p:nvPr/>
        </p:nvSpPr>
        <p:spPr>
          <a:xfrm>
            <a:off x="6538254" y="2645511"/>
            <a:ext cx="7688952" cy="7069989"/>
          </a:xfrm>
          <a:prstGeom prst="rect">
            <a:avLst/>
          </a:prstGeom>
        </p:spPr>
        <p:txBody>
          <a:bodyPr lIns="0" tIns="0" rIns="0" bIns="0" rtlCol="0" anchor="t">
            <a:spAutoFit/>
          </a:bodyPr>
          <a:lstStyle/>
          <a:p>
            <a:pPr marL="606244" lvl="1" indent="-303122" algn="l">
              <a:lnSpc>
                <a:spcPts val="3650"/>
              </a:lnSpc>
              <a:buFont typeface="Arial"/>
              <a:buChar char="•"/>
            </a:pPr>
            <a:r>
              <a:rPr lang="en-US" sz="2807" spc="84">
                <a:solidFill>
                  <a:srgbClr val="000000"/>
                </a:solidFill>
                <a:latin typeface="Biski"/>
                <a:ea typeface="Biski"/>
                <a:cs typeface="Biski"/>
                <a:sym typeface="Biski"/>
              </a:rPr>
              <a:t>Updating the Transit Windsor Master Plan</a:t>
            </a:r>
          </a:p>
          <a:p>
            <a:pPr marL="606244" lvl="1" indent="-303122" algn="l">
              <a:lnSpc>
                <a:spcPts val="3650"/>
              </a:lnSpc>
              <a:buFont typeface="Arial"/>
              <a:buChar char="•"/>
            </a:pPr>
            <a:r>
              <a:rPr lang="en-US" sz="2807" spc="84">
                <a:solidFill>
                  <a:srgbClr val="000000"/>
                </a:solidFill>
                <a:latin typeface="Biski"/>
                <a:ea typeface="Biski"/>
                <a:cs typeface="Biski"/>
                <a:sym typeface="Biski"/>
              </a:rPr>
              <a:t>Decreasing the use of pesticides in City parks</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Increased tree planting </a:t>
            </a:r>
          </a:p>
          <a:p>
            <a:pPr marL="606244" lvl="1" indent="-303122" algn="l">
              <a:lnSpc>
                <a:spcPts val="3650"/>
              </a:lnSpc>
              <a:buFont typeface="Arial"/>
              <a:buChar char="•"/>
            </a:pPr>
            <a:r>
              <a:rPr lang="en-US" sz="2807" spc="84">
                <a:solidFill>
                  <a:srgbClr val="000000"/>
                </a:solidFill>
                <a:latin typeface="Biski"/>
                <a:ea typeface="Biski"/>
                <a:cs typeface="Biski"/>
                <a:sym typeface="Biski"/>
              </a:rPr>
              <a:t>Encouraging development on previously developed lands</a:t>
            </a:r>
          </a:p>
          <a:p>
            <a:pPr marL="606244" lvl="1" indent="-303122" algn="l">
              <a:lnSpc>
                <a:spcPts val="3650"/>
              </a:lnSpc>
              <a:buFont typeface="Arial"/>
              <a:buChar char="•"/>
            </a:pPr>
            <a:r>
              <a:rPr lang="en-US" sz="2807" spc="84">
                <a:solidFill>
                  <a:srgbClr val="000000"/>
                </a:solidFill>
                <a:latin typeface="Biski"/>
                <a:ea typeface="Biski"/>
                <a:cs typeface="Biski"/>
                <a:sym typeface="Biski"/>
              </a:rPr>
              <a:t>Tackling invasive species management</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Increased waste diversion through recycling and composting</a:t>
            </a:r>
          </a:p>
          <a:p>
            <a:pPr marL="606244" lvl="1" indent="-303122" algn="l">
              <a:lnSpc>
                <a:spcPts val="3650"/>
              </a:lnSpc>
              <a:buFont typeface="Arial"/>
              <a:buChar char="•"/>
            </a:pPr>
            <a:r>
              <a:rPr lang="en-US" sz="2807" spc="84">
                <a:solidFill>
                  <a:srgbClr val="000000"/>
                </a:solidFill>
                <a:latin typeface="Biski"/>
                <a:ea typeface="Biski"/>
                <a:cs typeface="Biski"/>
                <a:sym typeface="Biski"/>
              </a:rPr>
              <a:t>Promoting awareness around the link between environmental and public health </a:t>
            </a:r>
          </a:p>
          <a:p>
            <a:pPr marL="606244" lvl="1" indent="-303122" algn="l">
              <a:lnSpc>
                <a:spcPts val="3650"/>
              </a:lnSpc>
              <a:buFont typeface="Arial"/>
              <a:buChar char="•"/>
            </a:pPr>
            <a:r>
              <a:rPr lang="en-US" sz="2807" spc="84">
                <a:solidFill>
                  <a:srgbClr val="000000"/>
                </a:solidFill>
                <a:latin typeface="Biski"/>
                <a:ea typeface="Biski"/>
                <a:cs typeface="Biski"/>
                <a:sym typeface="Biski"/>
              </a:rPr>
              <a:t>Bird Friendly City Initiatives</a:t>
            </a:r>
          </a:p>
        </p:txBody>
      </p:sp>
      <p:sp>
        <p:nvSpPr>
          <p:cNvPr id="8" name="TextBox 8"/>
          <p:cNvSpPr txBox="1"/>
          <p:nvPr/>
        </p:nvSpPr>
        <p:spPr>
          <a:xfrm>
            <a:off x="472221" y="485859"/>
            <a:ext cx="5169807"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Environmental Master Plan</a:t>
            </a:r>
          </a:p>
        </p:txBody>
      </p:sp>
      <p:sp>
        <p:nvSpPr>
          <p:cNvPr id="9" name="TextBox 9"/>
          <p:cNvSpPr txBox="1"/>
          <p:nvPr/>
        </p:nvSpPr>
        <p:spPr>
          <a:xfrm>
            <a:off x="6538254" y="1389496"/>
            <a:ext cx="7688952" cy="1040664"/>
          </a:xfrm>
          <a:prstGeom prst="rect">
            <a:avLst/>
          </a:prstGeom>
        </p:spPr>
        <p:txBody>
          <a:bodyPr lIns="0" tIns="0" rIns="0" bIns="0" rtlCol="0" anchor="t">
            <a:spAutoFit/>
          </a:bodyPr>
          <a:lstStyle/>
          <a:p>
            <a:pPr algn="l">
              <a:lnSpc>
                <a:spcPts val="5600"/>
              </a:lnSpc>
            </a:pPr>
            <a:r>
              <a:rPr lang="en-US" sz="4307" spc="129">
                <a:solidFill>
                  <a:srgbClr val="000000"/>
                </a:solidFill>
                <a:latin typeface="Biski"/>
                <a:ea typeface="Biski"/>
                <a:cs typeface="Biski"/>
                <a:sym typeface="Biski"/>
              </a:rPr>
              <a:t>Actions include: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TextBox 2"/>
          <p:cNvSpPr txBox="1"/>
          <p:nvPr/>
        </p:nvSpPr>
        <p:spPr>
          <a:xfrm>
            <a:off x="6313646" y="2590884"/>
            <a:ext cx="7584135" cy="7527189"/>
          </a:xfrm>
          <a:prstGeom prst="rect">
            <a:avLst/>
          </a:prstGeom>
        </p:spPr>
        <p:txBody>
          <a:bodyPr lIns="0" tIns="0" rIns="0" bIns="0" rtlCol="0" anchor="t">
            <a:spAutoFit/>
          </a:bodyPr>
          <a:lstStyle/>
          <a:p>
            <a:pPr marL="606244" lvl="1" indent="-303122" algn="l">
              <a:lnSpc>
                <a:spcPts val="3650"/>
              </a:lnSpc>
              <a:buFont typeface="Arial"/>
              <a:buChar char="•"/>
            </a:pPr>
            <a:r>
              <a:rPr lang="en-US" sz="2807" spc="84">
                <a:solidFill>
                  <a:srgbClr val="000000"/>
                </a:solidFill>
                <a:latin typeface="Biski"/>
                <a:ea typeface="Biski"/>
                <a:cs typeface="Biski"/>
                <a:sym typeface="Biski"/>
              </a:rPr>
              <a:t>Integration of the Basement Flooding Subsidy Program</a:t>
            </a:r>
          </a:p>
          <a:p>
            <a:pPr marL="606244" lvl="1" indent="-303122" algn="l">
              <a:lnSpc>
                <a:spcPts val="3650"/>
              </a:lnSpc>
              <a:buFont typeface="Arial"/>
              <a:buChar char="•"/>
            </a:pPr>
            <a:r>
              <a:rPr lang="en-US" sz="2807" spc="84">
                <a:solidFill>
                  <a:srgbClr val="000000"/>
                </a:solidFill>
                <a:latin typeface="Biski"/>
                <a:ea typeface="Biski"/>
                <a:cs typeface="Biski"/>
                <a:sym typeface="Biski"/>
              </a:rPr>
              <a:t>Implementation of the Sewer Master Plan to reduce flooding risks</a:t>
            </a:r>
          </a:p>
          <a:p>
            <a:pPr marL="606244" lvl="1" indent="-303122" algn="l">
              <a:lnSpc>
                <a:spcPts val="3650"/>
              </a:lnSpc>
              <a:buFont typeface="Arial"/>
              <a:buChar char="•"/>
            </a:pPr>
            <a:r>
              <a:rPr lang="en-US" sz="2807" spc="84">
                <a:solidFill>
                  <a:srgbClr val="000000"/>
                </a:solidFill>
                <a:latin typeface="Biski"/>
                <a:ea typeface="Biski"/>
                <a:cs typeface="Biski"/>
                <a:sym typeface="Biski"/>
              </a:rPr>
              <a:t>Incorporating climate considerations into infrastructure designs</a:t>
            </a:r>
          </a:p>
          <a:p>
            <a:pPr marL="606244" lvl="1" indent="-303122" algn="l">
              <a:lnSpc>
                <a:spcPts val="3650"/>
              </a:lnSpc>
              <a:buFont typeface="Arial"/>
              <a:buChar char="•"/>
            </a:pPr>
            <a:r>
              <a:rPr lang="en-US" sz="2807" spc="84">
                <a:solidFill>
                  <a:srgbClr val="000000"/>
                </a:solidFill>
                <a:latin typeface="Biski"/>
                <a:ea typeface="Biski"/>
                <a:cs typeface="Biski"/>
                <a:sym typeface="Biski"/>
              </a:rPr>
              <a:t>Promoting green infrastructure options for drainage</a:t>
            </a:r>
          </a:p>
          <a:p>
            <a:pPr marL="606244" lvl="1" indent="-303122" algn="l">
              <a:lnSpc>
                <a:spcPts val="3650"/>
              </a:lnSpc>
              <a:buFont typeface="Arial"/>
              <a:buChar char="•"/>
            </a:pPr>
            <a:r>
              <a:rPr lang="en-US" sz="2807" spc="84">
                <a:solidFill>
                  <a:srgbClr val="000000"/>
                </a:solidFill>
                <a:latin typeface="Biski"/>
                <a:ea typeface="Biski"/>
                <a:cs typeface="Biski"/>
                <a:sym typeface="Biski"/>
              </a:rPr>
              <a:t>Completion of an Urban Forestry Management Plan</a:t>
            </a:r>
          </a:p>
          <a:p>
            <a:pPr marL="606244" lvl="1" indent="-303122" algn="l">
              <a:lnSpc>
                <a:spcPts val="3650"/>
              </a:lnSpc>
              <a:buFont typeface="Arial"/>
              <a:buChar char="•"/>
            </a:pPr>
            <a:r>
              <a:rPr lang="en-US" sz="2807" spc="84">
                <a:solidFill>
                  <a:srgbClr val="000000"/>
                </a:solidFill>
                <a:latin typeface="Biski"/>
                <a:ea typeface="Biski"/>
                <a:cs typeface="Biski"/>
                <a:sym typeface="Biski"/>
              </a:rPr>
              <a:t>Improved stormwater designs for future climatic projections in the City</a:t>
            </a:r>
          </a:p>
          <a:p>
            <a:pPr marL="606244" lvl="1" indent="-303122" algn="l">
              <a:lnSpc>
                <a:spcPts val="3650"/>
              </a:lnSpc>
              <a:buFont typeface="Arial"/>
              <a:buChar char="•"/>
            </a:pPr>
            <a:r>
              <a:rPr lang="en-US" sz="2807" spc="84">
                <a:solidFill>
                  <a:srgbClr val="000000"/>
                </a:solidFill>
                <a:latin typeface="Biski"/>
                <a:ea typeface="Biski"/>
                <a:cs typeface="Biski"/>
                <a:sym typeface="Biski"/>
              </a:rPr>
              <a:t>Integration of low impact development solutions</a:t>
            </a:r>
          </a:p>
        </p:txBody>
      </p:sp>
      <p:sp>
        <p:nvSpPr>
          <p:cNvPr id="3" name="Freeform 3"/>
          <p:cNvSpPr/>
          <p:nvPr/>
        </p:nvSpPr>
        <p:spPr>
          <a:xfrm>
            <a:off x="472221" y="2988548"/>
            <a:ext cx="4988458" cy="6698396"/>
          </a:xfrm>
          <a:custGeom>
            <a:avLst/>
            <a:gdLst/>
            <a:ahLst/>
            <a:cxnLst/>
            <a:rect l="l" t="t" r="r" b="b"/>
            <a:pathLst>
              <a:path w="4988458" h="6698396">
                <a:moveTo>
                  <a:pt x="0" y="0"/>
                </a:moveTo>
                <a:lnTo>
                  <a:pt x="4988459" y="0"/>
                </a:lnTo>
                <a:lnTo>
                  <a:pt x="4988459" y="6698396"/>
                </a:lnTo>
                <a:lnTo>
                  <a:pt x="0" y="6698396"/>
                </a:lnTo>
                <a:lnTo>
                  <a:pt x="0" y="0"/>
                </a:lnTo>
                <a:close/>
              </a:path>
            </a:pathLst>
          </a:custGeom>
          <a:blipFill>
            <a:blip r:embed="rId2"/>
            <a:stretch>
              <a:fillRect l="-1623" r="-1623"/>
            </a:stretch>
          </a:blipFill>
        </p:spPr>
        <p:txBody>
          <a:bodyPr/>
          <a:lstStyle/>
          <a:p>
            <a:endParaRPr lang="en-CA"/>
          </a:p>
        </p:txBody>
      </p:sp>
      <p:sp>
        <p:nvSpPr>
          <p:cNvPr id="4" name="Freeform 4"/>
          <p:cNvSpPr/>
          <p:nvPr/>
        </p:nvSpPr>
        <p:spPr>
          <a:xfrm>
            <a:off x="12223306" y="0"/>
            <a:ext cx="6064694" cy="2679492"/>
          </a:xfrm>
          <a:custGeom>
            <a:avLst/>
            <a:gdLst/>
            <a:ahLst/>
            <a:cxnLst/>
            <a:rect l="l" t="t" r="r" b="b"/>
            <a:pathLst>
              <a:path w="6064694" h="2679492">
                <a:moveTo>
                  <a:pt x="0" y="0"/>
                </a:moveTo>
                <a:lnTo>
                  <a:pt x="6064694" y="0"/>
                </a:lnTo>
                <a:lnTo>
                  <a:pt x="6064694" y="2679492"/>
                </a:lnTo>
                <a:lnTo>
                  <a:pt x="0" y="2679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3267807" y="6834934"/>
            <a:ext cx="4823037" cy="3270896"/>
          </a:xfrm>
          <a:custGeom>
            <a:avLst/>
            <a:gdLst/>
            <a:ahLst/>
            <a:cxnLst/>
            <a:rect l="l" t="t" r="r" b="b"/>
            <a:pathLst>
              <a:path w="4823037" h="3270896">
                <a:moveTo>
                  <a:pt x="0" y="0"/>
                </a:moveTo>
                <a:lnTo>
                  <a:pt x="4823036" y="0"/>
                </a:lnTo>
                <a:lnTo>
                  <a:pt x="4823036" y="3270895"/>
                </a:lnTo>
                <a:lnTo>
                  <a:pt x="0" y="3270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TextBox 6"/>
          <p:cNvSpPr txBox="1"/>
          <p:nvPr/>
        </p:nvSpPr>
        <p:spPr>
          <a:xfrm>
            <a:off x="472221" y="485859"/>
            <a:ext cx="5169807" cy="2352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Climate Change Adaptation Plan</a:t>
            </a:r>
          </a:p>
        </p:txBody>
      </p:sp>
      <p:sp>
        <p:nvSpPr>
          <p:cNvPr id="7" name="TextBox 7"/>
          <p:cNvSpPr txBox="1"/>
          <p:nvPr/>
        </p:nvSpPr>
        <p:spPr>
          <a:xfrm>
            <a:off x="6568202" y="1228809"/>
            <a:ext cx="7688952" cy="1040664"/>
          </a:xfrm>
          <a:prstGeom prst="rect">
            <a:avLst/>
          </a:prstGeom>
        </p:spPr>
        <p:txBody>
          <a:bodyPr lIns="0" tIns="0" rIns="0" bIns="0" rtlCol="0" anchor="t">
            <a:spAutoFit/>
          </a:bodyPr>
          <a:lstStyle/>
          <a:p>
            <a:pPr algn="l">
              <a:lnSpc>
                <a:spcPts val="5600"/>
              </a:lnSpc>
            </a:pPr>
            <a:r>
              <a:rPr lang="en-US" sz="4307" spc="129">
                <a:solidFill>
                  <a:srgbClr val="000000"/>
                </a:solidFill>
                <a:latin typeface="Biski"/>
                <a:ea typeface="Biski"/>
                <a:cs typeface="Biski"/>
                <a:sym typeface="Biski"/>
              </a:rPr>
              <a:t>Actions include: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0" y="5935243"/>
            <a:ext cx="7736457" cy="4351757"/>
          </a:xfrm>
          <a:custGeom>
            <a:avLst/>
            <a:gdLst/>
            <a:ahLst/>
            <a:cxnLst/>
            <a:rect l="l" t="t" r="r" b="b"/>
            <a:pathLst>
              <a:path w="7736457" h="4351757">
                <a:moveTo>
                  <a:pt x="0" y="0"/>
                </a:moveTo>
                <a:lnTo>
                  <a:pt x="7736457" y="0"/>
                </a:lnTo>
                <a:lnTo>
                  <a:pt x="7736457" y="4351757"/>
                </a:lnTo>
                <a:lnTo>
                  <a:pt x="0" y="4351757"/>
                </a:lnTo>
                <a:lnTo>
                  <a:pt x="0" y="0"/>
                </a:lnTo>
                <a:close/>
              </a:path>
            </a:pathLst>
          </a:custGeom>
          <a:blipFill>
            <a:blip r:embed="rId2"/>
            <a:stretch>
              <a:fillRect/>
            </a:stretch>
          </a:blipFill>
        </p:spPr>
        <p:txBody>
          <a:bodyPr/>
          <a:lstStyle/>
          <a:p>
            <a:endParaRPr lang="en-CA"/>
          </a:p>
        </p:txBody>
      </p:sp>
      <p:sp>
        <p:nvSpPr>
          <p:cNvPr id="3" name="Freeform 3"/>
          <p:cNvSpPr/>
          <p:nvPr/>
        </p:nvSpPr>
        <p:spPr>
          <a:xfrm>
            <a:off x="5642250" y="1738470"/>
            <a:ext cx="7250253" cy="4078267"/>
          </a:xfrm>
          <a:custGeom>
            <a:avLst/>
            <a:gdLst/>
            <a:ahLst/>
            <a:cxnLst/>
            <a:rect l="l" t="t" r="r" b="b"/>
            <a:pathLst>
              <a:path w="7250253" h="4078267">
                <a:moveTo>
                  <a:pt x="0" y="0"/>
                </a:moveTo>
                <a:lnTo>
                  <a:pt x="7250253" y="0"/>
                </a:lnTo>
                <a:lnTo>
                  <a:pt x="7250253" y="4078267"/>
                </a:lnTo>
                <a:lnTo>
                  <a:pt x="0" y="4078267"/>
                </a:lnTo>
                <a:lnTo>
                  <a:pt x="0" y="0"/>
                </a:lnTo>
                <a:close/>
              </a:path>
            </a:pathLst>
          </a:custGeom>
          <a:blipFill>
            <a:blip r:embed="rId3"/>
            <a:stretch>
              <a:fillRect/>
            </a:stretch>
          </a:blipFill>
        </p:spPr>
        <p:txBody>
          <a:bodyPr/>
          <a:lstStyle/>
          <a:p>
            <a:endParaRPr lang="en-CA"/>
          </a:p>
        </p:txBody>
      </p:sp>
      <p:sp>
        <p:nvSpPr>
          <p:cNvPr id="4" name="Freeform 4"/>
          <p:cNvSpPr/>
          <p:nvPr/>
        </p:nvSpPr>
        <p:spPr>
          <a:xfrm>
            <a:off x="10603594" y="5935243"/>
            <a:ext cx="7549642" cy="4246673"/>
          </a:xfrm>
          <a:custGeom>
            <a:avLst/>
            <a:gdLst/>
            <a:ahLst/>
            <a:cxnLst/>
            <a:rect l="l" t="t" r="r" b="b"/>
            <a:pathLst>
              <a:path w="7549642" h="4246673">
                <a:moveTo>
                  <a:pt x="0" y="0"/>
                </a:moveTo>
                <a:lnTo>
                  <a:pt x="7549641" y="0"/>
                </a:lnTo>
                <a:lnTo>
                  <a:pt x="7549641" y="4246673"/>
                </a:lnTo>
                <a:lnTo>
                  <a:pt x="0" y="4246673"/>
                </a:lnTo>
                <a:lnTo>
                  <a:pt x="0" y="0"/>
                </a:lnTo>
                <a:close/>
              </a:path>
            </a:pathLst>
          </a:custGeom>
          <a:blipFill>
            <a:blip r:embed="rId4"/>
            <a:stretch>
              <a:fillRect/>
            </a:stretch>
          </a:blipFill>
        </p:spPr>
        <p:txBody>
          <a:bodyPr/>
          <a:lstStyle/>
          <a:p>
            <a:endParaRPr lang="en-CA"/>
          </a:p>
        </p:txBody>
      </p:sp>
      <p:sp>
        <p:nvSpPr>
          <p:cNvPr id="5" name="Freeform 5"/>
          <p:cNvSpPr/>
          <p:nvPr/>
        </p:nvSpPr>
        <p:spPr>
          <a:xfrm>
            <a:off x="95195" y="1738470"/>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p:cNvSpPr/>
          <p:nvPr/>
        </p:nvSpPr>
        <p:spPr>
          <a:xfrm>
            <a:off x="13761720" y="1738470"/>
            <a:ext cx="4526280" cy="4114800"/>
          </a:xfrm>
          <a:custGeom>
            <a:avLst/>
            <a:gdLst/>
            <a:ahLst/>
            <a:cxnLst/>
            <a:rect l="l" t="t" r="r" b="b"/>
            <a:pathLst>
              <a:path w="4526280" h="4114800">
                <a:moveTo>
                  <a:pt x="0" y="0"/>
                </a:moveTo>
                <a:lnTo>
                  <a:pt x="4526280" y="0"/>
                </a:lnTo>
                <a:lnTo>
                  <a:pt x="45262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7" name="Freeform 7"/>
          <p:cNvSpPr/>
          <p:nvPr/>
        </p:nvSpPr>
        <p:spPr>
          <a:xfrm>
            <a:off x="8236316" y="6161162"/>
            <a:ext cx="1815369" cy="4125838"/>
          </a:xfrm>
          <a:custGeom>
            <a:avLst/>
            <a:gdLst/>
            <a:ahLst/>
            <a:cxnLst/>
            <a:rect l="l" t="t" r="r" b="b"/>
            <a:pathLst>
              <a:path w="1815369" h="4125838">
                <a:moveTo>
                  <a:pt x="0" y="0"/>
                </a:moveTo>
                <a:lnTo>
                  <a:pt x="1815368" y="0"/>
                </a:lnTo>
                <a:lnTo>
                  <a:pt x="1815368" y="4125838"/>
                </a:lnTo>
                <a:lnTo>
                  <a:pt x="0" y="4125838"/>
                </a:lnTo>
                <a:lnTo>
                  <a:pt x="0" y="0"/>
                </a:lnTo>
                <a:close/>
              </a:path>
            </a:pathLst>
          </a:custGeom>
          <a:blipFill>
            <a:blip r:embed="rId9"/>
            <a:stretch>
              <a:fillRect/>
            </a:stretch>
          </a:blipFill>
        </p:spPr>
        <p:txBody>
          <a:bodyPr/>
          <a:lstStyle/>
          <a:p>
            <a:endParaRPr lang="en-CA"/>
          </a:p>
        </p:txBody>
      </p:sp>
      <p:sp>
        <p:nvSpPr>
          <p:cNvPr id="8" name="TextBox 8"/>
          <p:cNvSpPr txBox="1"/>
          <p:nvPr/>
        </p:nvSpPr>
        <p:spPr>
          <a:xfrm>
            <a:off x="1363166" y="370144"/>
            <a:ext cx="15561668" cy="867410"/>
          </a:xfrm>
          <a:prstGeom prst="rect">
            <a:avLst/>
          </a:prstGeom>
        </p:spPr>
        <p:txBody>
          <a:bodyPr lIns="0" tIns="0" rIns="0" bIns="0" rtlCol="0" anchor="t">
            <a:spAutoFit/>
          </a:bodyPr>
          <a:lstStyle/>
          <a:p>
            <a:pPr algn="l">
              <a:lnSpc>
                <a:spcPts val="6399"/>
              </a:lnSpc>
            </a:pPr>
            <a:r>
              <a:rPr lang="en-US" sz="6399" u="sng">
                <a:solidFill>
                  <a:srgbClr val="226245"/>
                </a:solidFill>
                <a:latin typeface="Bobby Jones"/>
                <a:ea typeface="Bobby Jones"/>
                <a:cs typeface="Bobby Jones"/>
                <a:sym typeface="Bobby Jones"/>
              </a:rPr>
              <a:t>join the City of windsor community gardens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12788148" y="5074057"/>
            <a:ext cx="7848940" cy="784894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23B"/>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93035" y="-1257300"/>
            <a:ext cx="7848940" cy="784894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A2E6"/>
            </a:solidFill>
          </p:spPr>
          <p:txBody>
            <a:bodyPr/>
            <a:lstStyle/>
            <a:p>
              <a:endParaRPr lang="en-CA"/>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6073444" y="1313329"/>
            <a:ext cx="6141113" cy="7660342"/>
            <a:chOff x="0" y="0"/>
            <a:chExt cx="8188150" cy="10213789"/>
          </a:xfrm>
        </p:grpSpPr>
      </p:grpSp>
      <p:grpSp>
        <p:nvGrpSpPr>
          <p:cNvPr id="9" name="Group 9"/>
          <p:cNvGrpSpPr/>
          <p:nvPr/>
        </p:nvGrpSpPr>
        <p:grpSpPr>
          <a:xfrm>
            <a:off x="13137327" y="664151"/>
            <a:ext cx="3281912" cy="32819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BBA8"/>
            </a:solidFill>
          </p:spPr>
          <p:txBody>
            <a:bodyPr/>
            <a:lstStyle/>
            <a:p>
              <a:endParaRPr lang="en-CA"/>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65025" y="7354438"/>
            <a:ext cx="2128925" cy="212892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4632"/>
            </a:solidFill>
          </p:spPr>
          <p:txBody>
            <a:bodyPr/>
            <a:lstStyle/>
            <a:p>
              <a:endParaRPr lang="en-CA"/>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575382" y="7732796"/>
            <a:ext cx="1619843" cy="1475530"/>
          </a:xfrm>
          <a:custGeom>
            <a:avLst/>
            <a:gdLst/>
            <a:ahLst/>
            <a:cxnLst/>
            <a:rect l="l" t="t" r="r" b="b"/>
            <a:pathLst>
              <a:path w="1619843" h="1475530">
                <a:moveTo>
                  <a:pt x="0" y="0"/>
                </a:moveTo>
                <a:lnTo>
                  <a:pt x="1619844" y="0"/>
                </a:lnTo>
                <a:lnTo>
                  <a:pt x="1619844" y="1475530"/>
                </a:lnTo>
                <a:lnTo>
                  <a:pt x="0" y="1475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6" name="Freeform 16"/>
          <p:cNvSpPr/>
          <p:nvPr/>
        </p:nvSpPr>
        <p:spPr>
          <a:xfrm>
            <a:off x="13523986" y="6467065"/>
            <a:ext cx="5074087" cy="4383531"/>
          </a:xfrm>
          <a:custGeom>
            <a:avLst/>
            <a:gdLst/>
            <a:ahLst/>
            <a:cxnLst/>
            <a:rect l="l" t="t" r="r" b="b"/>
            <a:pathLst>
              <a:path w="5074087" h="4383531">
                <a:moveTo>
                  <a:pt x="0" y="0"/>
                </a:moveTo>
                <a:lnTo>
                  <a:pt x="5074087" y="0"/>
                </a:lnTo>
                <a:lnTo>
                  <a:pt x="5074087" y="4383531"/>
                </a:lnTo>
                <a:lnTo>
                  <a:pt x="0" y="4383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7" name="Freeform 17"/>
          <p:cNvSpPr/>
          <p:nvPr/>
        </p:nvSpPr>
        <p:spPr>
          <a:xfrm>
            <a:off x="23992" y="1078674"/>
            <a:ext cx="4722624" cy="4586849"/>
          </a:xfrm>
          <a:custGeom>
            <a:avLst/>
            <a:gdLst/>
            <a:ahLst/>
            <a:cxnLst/>
            <a:rect l="l" t="t" r="r" b="b"/>
            <a:pathLst>
              <a:path w="4722624" h="4586849">
                <a:moveTo>
                  <a:pt x="0" y="0"/>
                </a:moveTo>
                <a:lnTo>
                  <a:pt x="4722624" y="0"/>
                </a:lnTo>
                <a:lnTo>
                  <a:pt x="4722624" y="4586849"/>
                </a:lnTo>
                <a:lnTo>
                  <a:pt x="0" y="4586849"/>
                </a:lnTo>
                <a:lnTo>
                  <a:pt x="0" y="0"/>
                </a:lnTo>
                <a:close/>
              </a:path>
            </a:pathLst>
          </a:custGeom>
          <a:blipFill>
            <a:blip r:embed="rId6"/>
            <a:stretch>
              <a:fillRect/>
            </a:stretch>
          </a:blipFill>
        </p:spPr>
        <p:txBody>
          <a:bodyPr/>
          <a:lstStyle/>
          <a:p>
            <a:endParaRPr lang="en-CA"/>
          </a:p>
        </p:txBody>
      </p:sp>
      <p:sp>
        <p:nvSpPr>
          <p:cNvPr id="18" name="Freeform 18"/>
          <p:cNvSpPr/>
          <p:nvPr/>
        </p:nvSpPr>
        <p:spPr>
          <a:xfrm>
            <a:off x="13967284" y="910257"/>
            <a:ext cx="3192095" cy="3922390"/>
          </a:xfrm>
          <a:custGeom>
            <a:avLst/>
            <a:gdLst/>
            <a:ahLst/>
            <a:cxnLst/>
            <a:rect l="l" t="t" r="r" b="b"/>
            <a:pathLst>
              <a:path w="3192095" h="3922390">
                <a:moveTo>
                  <a:pt x="0" y="0"/>
                </a:moveTo>
                <a:lnTo>
                  <a:pt x="3192095" y="0"/>
                </a:lnTo>
                <a:lnTo>
                  <a:pt x="3192095" y="3922390"/>
                </a:lnTo>
                <a:lnTo>
                  <a:pt x="0" y="3922390"/>
                </a:lnTo>
                <a:lnTo>
                  <a:pt x="0" y="0"/>
                </a:lnTo>
                <a:close/>
              </a:path>
            </a:pathLst>
          </a:custGeom>
          <a:blipFill>
            <a:blip r:embed="rId7"/>
            <a:stretch>
              <a:fillRect/>
            </a:stretch>
          </a:blipFill>
        </p:spPr>
        <p:txBody>
          <a:bodyPr/>
          <a:lstStyle/>
          <a:p>
            <a:endParaRPr lang="en-CA"/>
          </a:p>
        </p:txBody>
      </p:sp>
      <p:sp>
        <p:nvSpPr>
          <p:cNvPr id="19" name="TextBox 18">
            <a:extLst>
              <a:ext uri="{FF2B5EF4-FFF2-40B4-BE49-F238E27FC236}">
                <a16:creationId xmlns:a16="http://schemas.microsoft.com/office/drawing/2014/main" id="{C7795979-01B2-A255-95F8-585EEEA41202}"/>
              </a:ext>
            </a:extLst>
          </p:cNvPr>
          <p:cNvSpPr txBox="1"/>
          <p:nvPr/>
        </p:nvSpPr>
        <p:spPr>
          <a:xfrm>
            <a:off x="5392737" y="2871452"/>
            <a:ext cx="7502525" cy="3003130"/>
          </a:xfrm>
          <a:prstGeom prst="rect">
            <a:avLst/>
          </a:prstGeom>
        </p:spPr>
        <p:txBody>
          <a:bodyPr wrap="square" lIns="0" tIns="0" rIns="0" bIns="0" rtlCol="0" anchor="t">
            <a:spAutoFit/>
          </a:bodyPr>
          <a:lstStyle/>
          <a:p>
            <a:pPr algn="ctr">
              <a:lnSpc>
                <a:spcPts val="6000"/>
              </a:lnSpc>
            </a:pPr>
            <a:r>
              <a:rPr lang="en-US" sz="4000" dirty="0">
                <a:solidFill>
                  <a:srgbClr val="226245"/>
                </a:solidFill>
                <a:latin typeface="Bobby Jones"/>
                <a:ea typeface="Bobby Jones"/>
                <a:cs typeface="Bobby Jones"/>
                <a:sym typeface="Bobby Jones"/>
              </a:rPr>
              <a:t>Question 5: bird friendly city initiatives should be considered when tackling actions for which city of Windsor plan?</a:t>
            </a:r>
          </a:p>
        </p:txBody>
      </p:sp>
      <p:sp>
        <p:nvSpPr>
          <p:cNvPr id="20" name="TextBox 7">
            <a:extLst>
              <a:ext uri="{FF2B5EF4-FFF2-40B4-BE49-F238E27FC236}">
                <a16:creationId xmlns:a16="http://schemas.microsoft.com/office/drawing/2014/main" id="{64D8AC4D-2873-5CDF-B24B-A67D00CC78CE}"/>
              </a:ext>
            </a:extLst>
          </p:cNvPr>
          <p:cNvSpPr txBox="1"/>
          <p:nvPr/>
        </p:nvSpPr>
        <p:spPr>
          <a:xfrm>
            <a:off x="5488503" y="6467065"/>
            <a:ext cx="7310991" cy="2531462"/>
          </a:xfrm>
          <a:prstGeom prst="rect">
            <a:avLst/>
          </a:prstGeom>
        </p:spPr>
        <p:txBody>
          <a:bodyPr wrap="square" lIns="0" tIns="0" rIns="0" bIns="0" rtlCol="0" anchor="t">
            <a:spAutoFit/>
          </a:bodyPr>
          <a:lstStyle/>
          <a:p>
            <a:pPr marL="514350" indent="-514350" algn="ctr">
              <a:lnSpc>
                <a:spcPct val="150000"/>
              </a:lnSpc>
              <a:buAutoNum type="alphaLcParenR"/>
            </a:pPr>
            <a:r>
              <a:rPr lang="en-US" sz="2800" spc="78" dirty="0">
                <a:solidFill>
                  <a:srgbClr val="000000"/>
                </a:solidFill>
                <a:latin typeface="Biski"/>
                <a:ea typeface="Biski"/>
                <a:cs typeface="Biski"/>
                <a:sym typeface="Biski"/>
              </a:rPr>
              <a:t>Environmental Master Plan</a:t>
            </a:r>
          </a:p>
          <a:p>
            <a:pPr marL="514350" indent="-514350" algn="ctr">
              <a:lnSpc>
                <a:spcPct val="150000"/>
              </a:lnSpc>
              <a:buAutoNum type="alphaLcParenR"/>
            </a:pPr>
            <a:r>
              <a:rPr lang="en-US" sz="2800" spc="78" dirty="0">
                <a:solidFill>
                  <a:srgbClr val="000000"/>
                </a:solidFill>
                <a:latin typeface="Biski"/>
                <a:ea typeface="Biski"/>
                <a:cs typeface="Biski"/>
                <a:sym typeface="Biski"/>
              </a:rPr>
              <a:t>Community Energy Plan</a:t>
            </a:r>
          </a:p>
          <a:p>
            <a:pPr marL="514350" indent="-514350" algn="ctr">
              <a:lnSpc>
                <a:spcPct val="150000"/>
              </a:lnSpc>
              <a:buAutoNum type="alphaLcParenR"/>
            </a:pPr>
            <a:r>
              <a:rPr lang="en-US" sz="2800" spc="78" dirty="0">
                <a:solidFill>
                  <a:srgbClr val="000000"/>
                </a:solidFill>
                <a:latin typeface="Biski"/>
                <a:ea typeface="Biski"/>
                <a:cs typeface="Biski"/>
                <a:sym typeface="Biski"/>
              </a:rPr>
              <a:t>Climate Change Adaptation Plan</a:t>
            </a:r>
          </a:p>
          <a:p>
            <a:pPr marL="514350" indent="-514350" algn="ctr">
              <a:lnSpc>
                <a:spcPct val="150000"/>
              </a:lnSpc>
              <a:buAutoNum type="alphaLcParenR"/>
            </a:pPr>
            <a:r>
              <a:rPr lang="en-US" sz="2800" spc="78" dirty="0">
                <a:solidFill>
                  <a:srgbClr val="000000"/>
                </a:solidFill>
                <a:latin typeface="Biski"/>
                <a:ea typeface="Biski"/>
                <a:cs typeface="Biski"/>
                <a:sym typeface="Biski"/>
              </a:rPr>
              <a:t>All of the above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C56"/>
        </a:solidFill>
        <a:effectLst/>
      </p:bgPr>
    </p:bg>
    <p:spTree>
      <p:nvGrpSpPr>
        <p:cNvPr id="1" name=""/>
        <p:cNvGrpSpPr/>
        <p:nvPr/>
      </p:nvGrpSpPr>
      <p:grpSpPr>
        <a:xfrm>
          <a:off x="0" y="0"/>
          <a:ext cx="0" cy="0"/>
          <a:chOff x="0" y="0"/>
          <a:chExt cx="0" cy="0"/>
        </a:xfrm>
      </p:grpSpPr>
      <p:grpSp>
        <p:nvGrpSpPr>
          <p:cNvPr id="2" name="Group 2"/>
          <p:cNvGrpSpPr/>
          <p:nvPr/>
        </p:nvGrpSpPr>
        <p:grpSpPr>
          <a:xfrm>
            <a:off x="11395418" y="2858010"/>
            <a:ext cx="5295563" cy="52955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245"/>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11395418" y="2418110"/>
            <a:ext cx="6296600" cy="5644043"/>
          </a:xfrm>
          <a:custGeom>
            <a:avLst/>
            <a:gdLst/>
            <a:ahLst/>
            <a:cxnLst/>
            <a:rect l="l" t="t" r="r" b="b"/>
            <a:pathLst>
              <a:path w="6296600" h="5644043">
                <a:moveTo>
                  <a:pt x="6296600" y="0"/>
                </a:moveTo>
                <a:lnTo>
                  <a:pt x="0" y="0"/>
                </a:lnTo>
                <a:lnTo>
                  <a:pt x="0" y="5644044"/>
                </a:lnTo>
                <a:lnTo>
                  <a:pt x="6296600" y="5644044"/>
                </a:lnTo>
                <a:lnTo>
                  <a:pt x="62966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278141" y="7974018"/>
            <a:ext cx="7315200" cy="359110"/>
          </a:xfrm>
          <a:custGeom>
            <a:avLst/>
            <a:gdLst/>
            <a:ahLst/>
            <a:cxnLst/>
            <a:rect l="l" t="t" r="r" b="b"/>
            <a:pathLst>
              <a:path w="7315200" h="359110">
                <a:moveTo>
                  <a:pt x="0" y="0"/>
                </a:moveTo>
                <a:lnTo>
                  <a:pt x="7315200" y="0"/>
                </a:lnTo>
                <a:lnTo>
                  <a:pt x="7315200" y="359110"/>
                </a:lnTo>
                <a:lnTo>
                  <a:pt x="0" y="3591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1842929">
            <a:off x="3855067" y="9445584"/>
            <a:ext cx="1658354" cy="1682832"/>
          </a:xfrm>
          <a:custGeom>
            <a:avLst/>
            <a:gdLst/>
            <a:ahLst/>
            <a:cxnLst/>
            <a:rect l="l" t="t" r="r" b="b"/>
            <a:pathLst>
              <a:path w="1658354" h="1682832">
                <a:moveTo>
                  <a:pt x="0" y="0"/>
                </a:moveTo>
                <a:lnTo>
                  <a:pt x="1658354" y="0"/>
                </a:lnTo>
                <a:lnTo>
                  <a:pt x="1658354" y="1682832"/>
                </a:lnTo>
                <a:lnTo>
                  <a:pt x="0" y="1682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79426">
            <a:off x="549743" y="-769636"/>
            <a:ext cx="2960125" cy="2782450"/>
          </a:xfrm>
          <a:custGeom>
            <a:avLst/>
            <a:gdLst/>
            <a:ahLst/>
            <a:cxnLst/>
            <a:rect l="l" t="t" r="r" b="b"/>
            <a:pathLst>
              <a:path w="2960125" h="2782450">
                <a:moveTo>
                  <a:pt x="0" y="0"/>
                </a:moveTo>
                <a:lnTo>
                  <a:pt x="2960125" y="0"/>
                </a:lnTo>
                <a:lnTo>
                  <a:pt x="2960125" y="2782450"/>
                </a:lnTo>
                <a:lnTo>
                  <a:pt x="0" y="2782450"/>
                </a:lnTo>
                <a:lnTo>
                  <a:pt x="0" y="0"/>
                </a:lnTo>
                <a:close/>
              </a:path>
            </a:pathLst>
          </a:custGeom>
          <a:blipFill>
            <a:blip r:embed="rId8">
              <a:extLst>
                <a:ext uri="{96DAC541-7B7A-43D3-8B79-37D633B846F1}">
                  <asvg:svgBlip xmlns:asvg="http://schemas.microsoft.com/office/drawing/2016/SVG/main" r:embed="rId9"/>
                </a:ext>
              </a:extLst>
            </a:blip>
            <a:stretch>
              <a:fillRect r="-162951" b="-156345"/>
            </a:stretch>
          </a:blipFill>
        </p:spPr>
        <p:txBody>
          <a:bodyPr/>
          <a:lstStyle/>
          <a:p>
            <a:endParaRPr lang="en-CA"/>
          </a:p>
        </p:txBody>
      </p:sp>
      <p:sp>
        <p:nvSpPr>
          <p:cNvPr id="9" name="TextBox 9"/>
          <p:cNvSpPr txBox="1"/>
          <p:nvPr/>
        </p:nvSpPr>
        <p:spPr>
          <a:xfrm>
            <a:off x="1028700" y="2532410"/>
            <a:ext cx="10903126" cy="2720975"/>
          </a:xfrm>
          <a:prstGeom prst="rect">
            <a:avLst/>
          </a:prstGeom>
        </p:spPr>
        <p:txBody>
          <a:bodyPr lIns="0" tIns="0" rIns="0" bIns="0" rtlCol="0" anchor="t">
            <a:spAutoFit/>
          </a:bodyPr>
          <a:lstStyle/>
          <a:p>
            <a:pPr algn="l">
              <a:lnSpc>
                <a:spcPts val="7000"/>
              </a:lnSpc>
            </a:pPr>
            <a:r>
              <a:rPr lang="en-US" sz="7000">
                <a:solidFill>
                  <a:srgbClr val="ABC339"/>
                </a:solidFill>
                <a:latin typeface="Bobby Jones"/>
                <a:ea typeface="Bobby Jones"/>
                <a:cs typeface="Bobby Jones"/>
                <a:sym typeface="Bobby Jones"/>
              </a:rPr>
              <a:t>Climate change is a global challenge that requires collective action.</a:t>
            </a:r>
          </a:p>
        </p:txBody>
      </p:sp>
      <p:sp>
        <p:nvSpPr>
          <p:cNvPr id="10" name="TextBox 10"/>
          <p:cNvSpPr txBox="1"/>
          <p:nvPr/>
        </p:nvSpPr>
        <p:spPr>
          <a:xfrm>
            <a:off x="1028700" y="5649918"/>
            <a:ext cx="7983290" cy="2324100"/>
          </a:xfrm>
          <a:prstGeom prst="rect">
            <a:avLst/>
          </a:prstGeom>
        </p:spPr>
        <p:txBody>
          <a:bodyPr lIns="0" tIns="0" rIns="0" bIns="0" rtlCol="0" anchor="t">
            <a:spAutoFit/>
          </a:bodyPr>
          <a:lstStyle/>
          <a:p>
            <a:pPr algn="l">
              <a:lnSpc>
                <a:spcPts val="4500"/>
              </a:lnSpc>
            </a:pPr>
            <a:r>
              <a:rPr lang="en-US" sz="4500">
                <a:solidFill>
                  <a:srgbClr val="FFF9F0"/>
                </a:solidFill>
                <a:latin typeface="Bobby Jones"/>
                <a:ea typeface="Bobby Jones"/>
                <a:cs typeface="Bobby Jones"/>
                <a:sym typeface="Bobby Jones"/>
              </a:rPr>
              <a:t>By raising awareness and adopting sustainable measures, we can protect the planet for future generations.</a:t>
            </a:r>
          </a:p>
        </p:txBody>
      </p:sp>
      <p:sp>
        <p:nvSpPr>
          <p:cNvPr id="11" name="Freeform 11"/>
          <p:cNvSpPr/>
          <p:nvPr/>
        </p:nvSpPr>
        <p:spPr>
          <a:xfrm rot="-2088700">
            <a:off x="16620420" y="-1168718"/>
            <a:ext cx="4027454" cy="5429166"/>
          </a:xfrm>
          <a:custGeom>
            <a:avLst/>
            <a:gdLst/>
            <a:ahLst/>
            <a:cxnLst/>
            <a:rect l="l" t="t" r="r" b="b"/>
            <a:pathLst>
              <a:path w="4027454" h="5429166">
                <a:moveTo>
                  <a:pt x="0" y="0"/>
                </a:moveTo>
                <a:lnTo>
                  <a:pt x="4027454" y="0"/>
                </a:lnTo>
                <a:lnTo>
                  <a:pt x="4027454" y="5429165"/>
                </a:lnTo>
                <a:lnTo>
                  <a:pt x="0" y="5429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rot="-2318568">
            <a:off x="9131029" y="14813"/>
            <a:ext cx="742505" cy="1982415"/>
          </a:xfrm>
          <a:custGeom>
            <a:avLst/>
            <a:gdLst/>
            <a:ahLst/>
            <a:cxnLst/>
            <a:rect l="l" t="t" r="r" b="b"/>
            <a:pathLst>
              <a:path w="742505" h="1982415">
                <a:moveTo>
                  <a:pt x="0" y="0"/>
                </a:moveTo>
                <a:lnTo>
                  <a:pt x="742505" y="0"/>
                </a:lnTo>
                <a:lnTo>
                  <a:pt x="742505" y="1982415"/>
                </a:lnTo>
                <a:lnTo>
                  <a:pt x="0" y="19824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rot="564167">
            <a:off x="10245113" y="8184923"/>
            <a:ext cx="1717528" cy="2609504"/>
          </a:xfrm>
          <a:custGeom>
            <a:avLst/>
            <a:gdLst/>
            <a:ahLst/>
            <a:cxnLst/>
            <a:rect l="l" t="t" r="r" b="b"/>
            <a:pathLst>
              <a:path w="1717528" h="2609504">
                <a:moveTo>
                  <a:pt x="0" y="0"/>
                </a:moveTo>
                <a:lnTo>
                  <a:pt x="1717529" y="0"/>
                </a:lnTo>
                <a:lnTo>
                  <a:pt x="1717529" y="2609504"/>
                </a:lnTo>
                <a:lnTo>
                  <a:pt x="0" y="26095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028700" y="3927816"/>
            <a:ext cx="4598550" cy="4607082"/>
          </a:xfrm>
          <a:custGeom>
            <a:avLst/>
            <a:gdLst/>
            <a:ahLst/>
            <a:cxnLst/>
            <a:rect l="l" t="t" r="r" b="b"/>
            <a:pathLst>
              <a:path w="4598550" h="4607082">
                <a:moveTo>
                  <a:pt x="0" y="0"/>
                </a:moveTo>
                <a:lnTo>
                  <a:pt x="4598550" y="0"/>
                </a:lnTo>
                <a:lnTo>
                  <a:pt x="4598550" y="4607082"/>
                </a:lnTo>
                <a:lnTo>
                  <a:pt x="0" y="460708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5627250" y="-1042487"/>
            <a:ext cx="2531199" cy="2535895"/>
          </a:xfrm>
          <a:custGeom>
            <a:avLst/>
            <a:gdLst/>
            <a:ahLst/>
            <a:cxnLst/>
            <a:rect l="l" t="t" r="r" b="b"/>
            <a:pathLst>
              <a:path w="2531199" h="2535895">
                <a:moveTo>
                  <a:pt x="0" y="0"/>
                </a:moveTo>
                <a:lnTo>
                  <a:pt x="2531199" y="0"/>
                </a:lnTo>
                <a:lnTo>
                  <a:pt x="2531199" y="2535895"/>
                </a:lnTo>
                <a:lnTo>
                  <a:pt x="0" y="2535895"/>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a:off x="14305132" y="-1042487"/>
            <a:ext cx="4598550" cy="4607082"/>
          </a:xfrm>
          <a:custGeom>
            <a:avLst/>
            <a:gdLst/>
            <a:ahLst/>
            <a:cxnLst/>
            <a:rect l="l" t="t" r="r" b="b"/>
            <a:pathLst>
              <a:path w="4598550" h="4607082">
                <a:moveTo>
                  <a:pt x="0" y="0"/>
                </a:moveTo>
                <a:lnTo>
                  <a:pt x="4598550" y="0"/>
                </a:lnTo>
                <a:lnTo>
                  <a:pt x="4598550" y="4607082"/>
                </a:lnTo>
                <a:lnTo>
                  <a:pt x="0" y="460708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5" name="Group 5"/>
          <p:cNvGrpSpPr/>
          <p:nvPr/>
        </p:nvGrpSpPr>
        <p:grpSpPr>
          <a:xfrm>
            <a:off x="-727209" y="7674982"/>
            <a:ext cx="21174037" cy="4704544"/>
            <a:chOff x="0" y="0"/>
            <a:chExt cx="1463553" cy="325179"/>
          </a:xfrm>
        </p:grpSpPr>
        <p:sp>
          <p:nvSpPr>
            <p:cNvPr id="6" name="Freeform 6"/>
            <p:cNvSpPr/>
            <p:nvPr/>
          </p:nvSpPr>
          <p:spPr>
            <a:xfrm>
              <a:off x="0" y="0"/>
              <a:ext cx="1463553" cy="325179"/>
            </a:xfrm>
            <a:custGeom>
              <a:avLst/>
              <a:gdLst/>
              <a:ahLst/>
              <a:cxnLst/>
              <a:rect l="l" t="t" r="r" b="b"/>
              <a:pathLst>
                <a:path w="1463553" h="325179">
                  <a:moveTo>
                    <a:pt x="0" y="0"/>
                  </a:moveTo>
                  <a:lnTo>
                    <a:pt x="1463553" y="0"/>
                  </a:lnTo>
                  <a:lnTo>
                    <a:pt x="1463553" y="325179"/>
                  </a:lnTo>
                  <a:lnTo>
                    <a:pt x="0" y="325179"/>
                  </a:lnTo>
                  <a:close/>
                </a:path>
              </a:pathLst>
            </a:custGeom>
            <a:solidFill>
              <a:srgbClr val="226245"/>
            </a:solidFill>
          </p:spPr>
          <p:txBody>
            <a:bodyPr/>
            <a:lstStyle/>
            <a:p>
              <a:endParaRPr lang="en-CA"/>
            </a:p>
          </p:txBody>
        </p:sp>
        <p:sp>
          <p:nvSpPr>
            <p:cNvPr id="7" name="TextBox 7"/>
            <p:cNvSpPr txBox="1"/>
            <p:nvPr/>
          </p:nvSpPr>
          <p:spPr>
            <a:xfrm>
              <a:off x="0" y="-38100"/>
              <a:ext cx="1463553" cy="36327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322690" y="2030576"/>
            <a:ext cx="8411822" cy="8212997"/>
          </a:xfrm>
          <a:custGeom>
            <a:avLst/>
            <a:gdLst/>
            <a:ahLst/>
            <a:cxnLst/>
            <a:rect l="l" t="t" r="r" b="b"/>
            <a:pathLst>
              <a:path w="8411822" h="8212997">
                <a:moveTo>
                  <a:pt x="0" y="0"/>
                </a:moveTo>
                <a:lnTo>
                  <a:pt x="8411822" y="0"/>
                </a:lnTo>
                <a:lnTo>
                  <a:pt x="8411822" y="8212997"/>
                </a:lnTo>
                <a:lnTo>
                  <a:pt x="0" y="821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9" name="Freeform 9"/>
          <p:cNvSpPr/>
          <p:nvPr/>
        </p:nvSpPr>
        <p:spPr>
          <a:xfrm>
            <a:off x="11864920" y="4843291"/>
            <a:ext cx="3394973" cy="2210976"/>
          </a:xfrm>
          <a:custGeom>
            <a:avLst/>
            <a:gdLst/>
            <a:ahLst/>
            <a:cxnLst/>
            <a:rect l="l" t="t" r="r" b="b"/>
            <a:pathLst>
              <a:path w="3394973" h="2210976">
                <a:moveTo>
                  <a:pt x="0" y="0"/>
                </a:moveTo>
                <a:lnTo>
                  <a:pt x="3394973" y="0"/>
                </a:lnTo>
                <a:lnTo>
                  <a:pt x="3394973" y="2210977"/>
                </a:lnTo>
                <a:lnTo>
                  <a:pt x="0" y="22109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TextBox 10"/>
          <p:cNvSpPr txBox="1"/>
          <p:nvPr/>
        </p:nvSpPr>
        <p:spPr>
          <a:xfrm>
            <a:off x="11541350" y="5064370"/>
            <a:ext cx="3822127" cy="1971508"/>
          </a:xfrm>
          <a:prstGeom prst="rect">
            <a:avLst/>
          </a:prstGeom>
        </p:spPr>
        <p:txBody>
          <a:bodyPr lIns="0" tIns="0" rIns="0" bIns="0" rtlCol="0" anchor="t">
            <a:spAutoFit/>
          </a:bodyPr>
          <a:lstStyle/>
          <a:p>
            <a:pPr algn="ctr">
              <a:lnSpc>
                <a:spcPts val="14589"/>
              </a:lnSpc>
              <a:spcBef>
                <a:spcPct val="0"/>
              </a:spcBef>
            </a:pPr>
            <a:r>
              <a:rPr lang="en-US" sz="14589">
                <a:solidFill>
                  <a:srgbClr val="ABC339"/>
                </a:solidFill>
                <a:latin typeface="Bobby Jones"/>
                <a:ea typeface="Bobby Jones"/>
                <a:cs typeface="Bobby Jones"/>
                <a:sym typeface="Bobby Jones"/>
              </a:rPr>
              <a:t>you</a:t>
            </a:r>
          </a:p>
        </p:txBody>
      </p:sp>
      <p:sp>
        <p:nvSpPr>
          <p:cNvPr id="11" name="TextBox 11"/>
          <p:cNvSpPr txBox="1"/>
          <p:nvPr/>
        </p:nvSpPr>
        <p:spPr>
          <a:xfrm>
            <a:off x="10890327" y="3113526"/>
            <a:ext cx="5447744" cy="1971508"/>
          </a:xfrm>
          <a:prstGeom prst="rect">
            <a:avLst/>
          </a:prstGeom>
        </p:spPr>
        <p:txBody>
          <a:bodyPr lIns="0" tIns="0" rIns="0" bIns="0" rtlCol="0" anchor="t">
            <a:spAutoFit/>
          </a:bodyPr>
          <a:lstStyle/>
          <a:p>
            <a:pPr algn="l">
              <a:lnSpc>
                <a:spcPts val="14589"/>
              </a:lnSpc>
              <a:spcBef>
                <a:spcPct val="0"/>
              </a:spcBef>
            </a:pPr>
            <a:r>
              <a:rPr lang="en-US" sz="14589">
                <a:solidFill>
                  <a:srgbClr val="006C56"/>
                </a:solidFill>
                <a:latin typeface="Bobby Jones"/>
                <a:ea typeface="Bobby Jones"/>
                <a:cs typeface="Bobby Jones"/>
                <a:sym typeface="Bobby Jones"/>
              </a:rPr>
              <a:t>Thank</a:t>
            </a:r>
          </a:p>
        </p:txBody>
      </p:sp>
      <p:sp>
        <p:nvSpPr>
          <p:cNvPr id="12" name="Freeform 12"/>
          <p:cNvSpPr/>
          <p:nvPr/>
        </p:nvSpPr>
        <p:spPr>
          <a:xfrm>
            <a:off x="15184074" y="-710625"/>
            <a:ext cx="3478649" cy="3478649"/>
          </a:xfrm>
          <a:custGeom>
            <a:avLst/>
            <a:gdLst/>
            <a:ahLst/>
            <a:cxnLst/>
            <a:rect l="l" t="t" r="r" b="b"/>
            <a:pathLst>
              <a:path w="3478649" h="3478649">
                <a:moveTo>
                  <a:pt x="0" y="0"/>
                </a:moveTo>
                <a:lnTo>
                  <a:pt x="3478649" y="0"/>
                </a:lnTo>
                <a:lnTo>
                  <a:pt x="3478649" y="3478650"/>
                </a:lnTo>
                <a:lnTo>
                  <a:pt x="0" y="3478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394518" y="-710625"/>
            <a:ext cx="2041857" cy="3576501"/>
          </a:xfrm>
          <a:custGeom>
            <a:avLst/>
            <a:gdLst/>
            <a:ahLst/>
            <a:cxnLst/>
            <a:rect l="l" t="t" r="r" b="b"/>
            <a:pathLst>
              <a:path w="2041857" h="3576501">
                <a:moveTo>
                  <a:pt x="0" y="0"/>
                </a:moveTo>
                <a:lnTo>
                  <a:pt x="2041857" y="0"/>
                </a:lnTo>
                <a:lnTo>
                  <a:pt x="2041857" y="3576501"/>
                </a:lnTo>
                <a:lnTo>
                  <a:pt x="0" y="3576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Freeform 14"/>
          <p:cNvSpPr/>
          <p:nvPr/>
        </p:nvSpPr>
        <p:spPr>
          <a:xfrm rot="-375698">
            <a:off x="9035101" y="943407"/>
            <a:ext cx="2824181" cy="2654665"/>
          </a:xfrm>
          <a:custGeom>
            <a:avLst/>
            <a:gdLst/>
            <a:ahLst/>
            <a:cxnLst/>
            <a:rect l="l" t="t" r="r" b="b"/>
            <a:pathLst>
              <a:path w="2824181" h="2654665">
                <a:moveTo>
                  <a:pt x="0" y="0"/>
                </a:moveTo>
                <a:lnTo>
                  <a:pt x="2824181" y="0"/>
                </a:lnTo>
                <a:lnTo>
                  <a:pt x="2824181" y="2654665"/>
                </a:lnTo>
                <a:lnTo>
                  <a:pt x="0" y="2654665"/>
                </a:lnTo>
                <a:lnTo>
                  <a:pt x="0" y="0"/>
                </a:lnTo>
                <a:close/>
              </a:path>
            </a:pathLst>
          </a:custGeom>
          <a:blipFill>
            <a:blip r:embed="rId12">
              <a:extLst>
                <a:ext uri="{96DAC541-7B7A-43D3-8B79-37D633B846F1}">
                  <asvg:svgBlip xmlns:asvg="http://schemas.microsoft.com/office/drawing/2016/SVG/main" r:embed="rId13"/>
                </a:ext>
              </a:extLst>
            </a:blip>
            <a:stretch>
              <a:fillRect r="-162951" b="-156345"/>
            </a:stretch>
          </a:blipFill>
        </p:spPr>
        <p:txBody>
          <a:bodyPr/>
          <a:lstStyle/>
          <a:p>
            <a:endParaRPr lang="en-CA"/>
          </a:p>
        </p:txBody>
      </p:sp>
      <p:sp>
        <p:nvSpPr>
          <p:cNvPr id="15" name="Freeform 15"/>
          <p:cNvSpPr/>
          <p:nvPr/>
        </p:nvSpPr>
        <p:spPr>
          <a:xfrm>
            <a:off x="16493885" y="5742745"/>
            <a:ext cx="4337676" cy="1932238"/>
          </a:xfrm>
          <a:custGeom>
            <a:avLst/>
            <a:gdLst/>
            <a:ahLst/>
            <a:cxnLst/>
            <a:rect l="l" t="t" r="r" b="b"/>
            <a:pathLst>
              <a:path w="4337676" h="1932238">
                <a:moveTo>
                  <a:pt x="0" y="0"/>
                </a:moveTo>
                <a:lnTo>
                  <a:pt x="4337676" y="0"/>
                </a:lnTo>
                <a:lnTo>
                  <a:pt x="4337676" y="1932237"/>
                </a:lnTo>
                <a:lnTo>
                  <a:pt x="0" y="19322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6" name="Freeform 16"/>
          <p:cNvSpPr/>
          <p:nvPr/>
        </p:nvSpPr>
        <p:spPr>
          <a:xfrm>
            <a:off x="-1255976" y="6845815"/>
            <a:ext cx="2284676" cy="3079832"/>
          </a:xfrm>
          <a:custGeom>
            <a:avLst/>
            <a:gdLst/>
            <a:ahLst/>
            <a:cxnLst/>
            <a:rect l="l" t="t" r="r" b="b"/>
            <a:pathLst>
              <a:path w="2284676" h="3079832">
                <a:moveTo>
                  <a:pt x="0" y="0"/>
                </a:moveTo>
                <a:lnTo>
                  <a:pt x="2284676" y="0"/>
                </a:lnTo>
                <a:lnTo>
                  <a:pt x="2284676" y="3079832"/>
                </a:lnTo>
                <a:lnTo>
                  <a:pt x="0" y="30798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grpSp>
        <p:nvGrpSpPr>
          <p:cNvPr id="17" name="Group 17"/>
          <p:cNvGrpSpPr/>
          <p:nvPr/>
        </p:nvGrpSpPr>
        <p:grpSpPr>
          <a:xfrm>
            <a:off x="11089860" y="8922757"/>
            <a:ext cx="7198140" cy="1543050"/>
            <a:chOff x="0" y="0"/>
            <a:chExt cx="1895806" cy="406400"/>
          </a:xfrm>
        </p:grpSpPr>
        <p:sp>
          <p:nvSpPr>
            <p:cNvPr id="18" name="Freeform 18"/>
            <p:cNvSpPr/>
            <p:nvPr/>
          </p:nvSpPr>
          <p:spPr>
            <a:xfrm>
              <a:off x="0" y="0"/>
              <a:ext cx="1895806" cy="406400"/>
            </a:xfrm>
            <a:custGeom>
              <a:avLst/>
              <a:gdLst/>
              <a:ahLst/>
              <a:cxnLst/>
              <a:rect l="l" t="t" r="r" b="b"/>
              <a:pathLst>
                <a:path w="1895806" h="406400">
                  <a:moveTo>
                    <a:pt x="0" y="0"/>
                  </a:moveTo>
                  <a:lnTo>
                    <a:pt x="1895806" y="0"/>
                  </a:lnTo>
                  <a:lnTo>
                    <a:pt x="1895806" y="406400"/>
                  </a:lnTo>
                  <a:lnTo>
                    <a:pt x="0" y="406400"/>
                  </a:lnTo>
                  <a:close/>
                </a:path>
              </a:pathLst>
            </a:custGeom>
            <a:solidFill>
              <a:srgbClr val="FFFFFF"/>
            </a:solidFill>
          </p:spPr>
          <p:txBody>
            <a:bodyPr/>
            <a:lstStyle/>
            <a:p>
              <a:endParaRPr lang="en-CA"/>
            </a:p>
          </p:txBody>
        </p:sp>
        <p:sp>
          <p:nvSpPr>
            <p:cNvPr id="19" name="TextBox 19"/>
            <p:cNvSpPr txBox="1"/>
            <p:nvPr/>
          </p:nvSpPr>
          <p:spPr>
            <a:xfrm>
              <a:off x="0" y="-38100"/>
              <a:ext cx="1895806" cy="444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1146089" y="8951332"/>
            <a:ext cx="7085681" cy="1292240"/>
          </a:xfrm>
          <a:custGeom>
            <a:avLst/>
            <a:gdLst/>
            <a:ahLst/>
            <a:cxnLst/>
            <a:rect l="l" t="t" r="r" b="b"/>
            <a:pathLst>
              <a:path w="7085681" h="1292240">
                <a:moveTo>
                  <a:pt x="0" y="0"/>
                </a:moveTo>
                <a:lnTo>
                  <a:pt x="7085682" y="0"/>
                </a:lnTo>
                <a:lnTo>
                  <a:pt x="7085682" y="1292241"/>
                </a:lnTo>
                <a:lnTo>
                  <a:pt x="0" y="1292241"/>
                </a:lnTo>
                <a:lnTo>
                  <a:pt x="0" y="0"/>
                </a:lnTo>
                <a:close/>
              </a:path>
            </a:pathLst>
          </a:custGeom>
          <a:blipFill>
            <a:blip r:embed="rId18"/>
            <a:stretch>
              <a:fillRect/>
            </a:stretch>
          </a:blipFill>
        </p:spPr>
        <p:txBody>
          <a:bodyPr/>
          <a:lstStyle/>
          <a:p>
            <a:endParaRPr lang="en-CA"/>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732487" y="585465"/>
            <a:ext cx="3264168" cy="2955556"/>
          </a:xfrm>
          <a:custGeom>
            <a:avLst/>
            <a:gdLst/>
            <a:ahLst/>
            <a:cxnLst/>
            <a:rect l="l" t="t" r="r" b="b"/>
            <a:pathLst>
              <a:path w="3264168" h="2955556">
                <a:moveTo>
                  <a:pt x="0" y="0"/>
                </a:moveTo>
                <a:lnTo>
                  <a:pt x="3264168" y="0"/>
                </a:lnTo>
                <a:lnTo>
                  <a:pt x="3264168" y="2955555"/>
                </a:lnTo>
                <a:lnTo>
                  <a:pt x="0" y="2955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3995132" y="692943"/>
            <a:ext cx="3264168" cy="2955556"/>
          </a:xfrm>
          <a:custGeom>
            <a:avLst/>
            <a:gdLst/>
            <a:ahLst/>
            <a:cxnLst/>
            <a:rect l="l" t="t" r="r" b="b"/>
            <a:pathLst>
              <a:path w="3264168" h="2955556">
                <a:moveTo>
                  <a:pt x="0" y="0"/>
                </a:moveTo>
                <a:lnTo>
                  <a:pt x="3264168" y="0"/>
                </a:lnTo>
                <a:lnTo>
                  <a:pt x="3264168" y="2955556"/>
                </a:lnTo>
                <a:lnTo>
                  <a:pt x="0" y="2955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227831" y="6870327"/>
            <a:ext cx="3264168" cy="2955556"/>
          </a:xfrm>
          <a:custGeom>
            <a:avLst/>
            <a:gdLst/>
            <a:ahLst/>
            <a:cxnLst/>
            <a:rect l="l" t="t" r="r" b="b"/>
            <a:pathLst>
              <a:path w="3264168" h="2955556">
                <a:moveTo>
                  <a:pt x="0" y="0"/>
                </a:moveTo>
                <a:lnTo>
                  <a:pt x="3264168" y="0"/>
                </a:lnTo>
                <a:lnTo>
                  <a:pt x="3264168" y="2955556"/>
                </a:lnTo>
                <a:lnTo>
                  <a:pt x="0" y="2955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792357" y="6832227"/>
            <a:ext cx="3264168" cy="2955556"/>
          </a:xfrm>
          <a:custGeom>
            <a:avLst/>
            <a:gdLst/>
            <a:ahLst/>
            <a:cxnLst/>
            <a:rect l="l" t="t" r="r" b="b"/>
            <a:pathLst>
              <a:path w="3264168" h="2955556">
                <a:moveTo>
                  <a:pt x="0" y="0"/>
                </a:moveTo>
                <a:lnTo>
                  <a:pt x="3264168" y="0"/>
                </a:lnTo>
                <a:lnTo>
                  <a:pt x="3264168" y="2955556"/>
                </a:lnTo>
                <a:lnTo>
                  <a:pt x="0" y="29555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4686659" y="2939179"/>
            <a:ext cx="8626376" cy="4049269"/>
          </a:xfrm>
          <a:custGeom>
            <a:avLst/>
            <a:gdLst/>
            <a:ahLst/>
            <a:cxnLst/>
            <a:rect l="l" t="t" r="r" b="b"/>
            <a:pathLst>
              <a:path w="8626376" h="4049269">
                <a:moveTo>
                  <a:pt x="0" y="0"/>
                </a:moveTo>
                <a:lnTo>
                  <a:pt x="8626376" y="0"/>
                </a:lnTo>
                <a:lnTo>
                  <a:pt x="8626376" y="4049269"/>
                </a:lnTo>
                <a:lnTo>
                  <a:pt x="0" y="4049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TextBox 7"/>
          <p:cNvSpPr txBox="1"/>
          <p:nvPr/>
        </p:nvSpPr>
        <p:spPr>
          <a:xfrm>
            <a:off x="4168227" y="3534691"/>
            <a:ext cx="9663241" cy="3117850"/>
          </a:xfrm>
          <a:prstGeom prst="rect">
            <a:avLst/>
          </a:prstGeom>
        </p:spPr>
        <p:txBody>
          <a:bodyPr lIns="0" tIns="0" rIns="0" bIns="0" rtlCol="0" anchor="t">
            <a:spAutoFit/>
          </a:bodyPr>
          <a:lstStyle/>
          <a:p>
            <a:pPr algn="ctr">
              <a:lnSpc>
                <a:spcPts val="7999"/>
              </a:lnSpc>
            </a:pPr>
            <a:r>
              <a:rPr lang="en-US" sz="7999">
                <a:solidFill>
                  <a:srgbClr val="226245"/>
                </a:solidFill>
                <a:latin typeface="Bobby Jones"/>
                <a:ea typeface="Bobby Jones"/>
                <a:cs typeface="Bobby Jones"/>
                <a:sym typeface="Bobby Jones"/>
              </a:rPr>
              <a:t>let’s make bird friendly window decorations!</a:t>
            </a:r>
          </a:p>
        </p:txBody>
      </p:sp>
      <p:sp>
        <p:nvSpPr>
          <p:cNvPr id="8" name="Freeform 8"/>
          <p:cNvSpPr/>
          <p:nvPr/>
        </p:nvSpPr>
        <p:spPr>
          <a:xfrm>
            <a:off x="14951271" y="2755527"/>
            <a:ext cx="3336729" cy="4114800"/>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Freeform 9"/>
          <p:cNvSpPr/>
          <p:nvPr/>
        </p:nvSpPr>
        <p:spPr>
          <a:xfrm>
            <a:off x="138509" y="3265786"/>
            <a:ext cx="4353490" cy="4114800"/>
          </a:xfrm>
          <a:custGeom>
            <a:avLst/>
            <a:gdLst/>
            <a:ahLst/>
            <a:cxnLst/>
            <a:rect l="l" t="t" r="r" b="b"/>
            <a:pathLst>
              <a:path w="4353490" h="4114800">
                <a:moveTo>
                  <a:pt x="0" y="0"/>
                </a:moveTo>
                <a:lnTo>
                  <a:pt x="4353490" y="0"/>
                </a:lnTo>
                <a:lnTo>
                  <a:pt x="435349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0" name="Freeform 10"/>
          <p:cNvSpPr/>
          <p:nvPr/>
        </p:nvSpPr>
        <p:spPr>
          <a:xfrm>
            <a:off x="10285258" y="7229498"/>
            <a:ext cx="3203834" cy="3717529"/>
          </a:xfrm>
          <a:custGeom>
            <a:avLst/>
            <a:gdLst/>
            <a:ahLst/>
            <a:cxnLst/>
            <a:rect l="l" t="t" r="r" b="b"/>
            <a:pathLst>
              <a:path w="3203834" h="3717529">
                <a:moveTo>
                  <a:pt x="0" y="0"/>
                </a:moveTo>
                <a:lnTo>
                  <a:pt x="3203834" y="0"/>
                </a:lnTo>
                <a:lnTo>
                  <a:pt x="3203834" y="3717529"/>
                </a:lnTo>
                <a:lnTo>
                  <a:pt x="0" y="3717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1" name="Freeform 11"/>
          <p:cNvSpPr/>
          <p:nvPr/>
        </p:nvSpPr>
        <p:spPr>
          <a:xfrm>
            <a:off x="4996975" y="7601250"/>
            <a:ext cx="3410476" cy="2685750"/>
          </a:xfrm>
          <a:custGeom>
            <a:avLst/>
            <a:gdLst/>
            <a:ahLst/>
            <a:cxnLst/>
            <a:rect l="l" t="t" r="r" b="b"/>
            <a:pathLst>
              <a:path w="3410476" h="2685750">
                <a:moveTo>
                  <a:pt x="0" y="0"/>
                </a:moveTo>
                <a:lnTo>
                  <a:pt x="3410476" y="0"/>
                </a:lnTo>
                <a:lnTo>
                  <a:pt x="3410476" y="2685750"/>
                </a:lnTo>
                <a:lnTo>
                  <a:pt x="0" y="2685750"/>
                </a:lnTo>
                <a:lnTo>
                  <a:pt x="0" y="0"/>
                </a:lnTo>
                <a:close/>
              </a:path>
            </a:pathLst>
          </a:custGeom>
          <a:blipFill>
            <a:blip r:embed="rId18"/>
            <a:stretch>
              <a:fillRect/>
            </a:stretch>
          </a:blipFill>
        </p:spPr>
        <p:txBody>
          <a:bodyPr/>
          <a:lstStyle/>
          <a:p>
            <a:endParaRPr lang="en-CA"/>
          </a:p>
        </p:txBody>
      </p:sp>
      <p:sp>
        <p:nvSpPr>
          <p:cNvPr id="12" name="TextBox 12"/>
          <p:cNvSpPr txBox="1"/>
          <p:nvPr/>
        </p:nvSpPr>
        <p:spPr>
          <a:xfrm>
            <a:off x="5553309" y="709290"/>
            <a:ext cx="6893076" cy="1089026"/>
          </a:xfrm>
          <a:prstGeom prst="rect">
            <a:avLst/>
          </a:prstGeom>
        </p:spPr>
        <p:txBody>
          <a:bodyPr lIns="0" tIns="0" rIns="0" bIns="0" rtlCol="0" anchor="t">
            <a:spAutoFit/>
          </a:bodyPr>
          <a:lstStyle/>
          <a:p>
            <a:pPr algn="ctr">
              <a:lnSpc>
                <a:spcPts val="8000"/>
              </a:lnSpc>
            </a:pPr>
            <a:r>
              <a:rPr lang="en-US" sz="8000" u="sng">
                <a:solidFill>
                  <a:srgbClr val="226245"/>
                </a:solidFill>
                <a:latin typeface="Bobby Jones"/>
                <a:ea typeface="Bobby Jones"/>
                <a:cs typeface="Bobby Jones"/>
                <a:sym typeface="Bobby Jones"/>
              </a:rPr>
              <a:t>Class activity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3" name="Freeform 3"/>
          <p:cNvSpPr/>
          <p:nvPr/>
        </p:nvSpPr>
        <p:spPr>
          <a:xfrm>
            <a:off x="0" y="0"/>
            <a:ext cx="2975353" cy="3165269"/>
          </a:xfrm>
          <a:custGeom>
            <a:avLst/>
            <a:gdLst/>
            <a:ahLst/>
            <a:cxnLst/>
            <a:rect l="l" t="t" r="r" b="b"/>
            <a:pathLst>
              <a:path w="2975353" h="3165269">
                <a:moveTo>
                  <a:pt x="0" y="0"/>
                </a:moveTo>
                <a:lnTo>
                  <a:pt x="2975353" y="0"/>
                </a:lnTo>
                <a:lnTo>
                  <a:pt x="2975353" y="3165269"/>
                </a:lnTo>
                <a:lnTo>
                  <a:pt x="0" y="31652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92701" y="7377294"/>
            <a:ext cx="2782652" cy="2706761"/>
          </a:xfrm>
          <a:custGeom>
            <a:avLst/>
            <a:gdLst/>
            <a:ahLst/>
            <a:cxnLst/>
            <a:rect l="l" t="t" r="r" b="b"/>
            <a:pathLst>
              <a:path w="2782652" h="2706761">
                <a:moveTo>
                  <a:pt x="0" y="0"/>
                </a:moveTo>
                <a:lnTo>
                  <a:pt x="2782652" y="0"/>
                </a:lnTo>
                <a:lnTo>
                  <a:pt x="2782652" y="2706761"/>
                </a:lnTo>
                <a:lnTo>
                  <a:pt x="0" y="2706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15518682" y="7409336"/>
            <a:ext cx="2705677" cy="2674719"/>
          </a:xfrm>
          <a:custGeom>
            <a:avLst/>
            <a:gdLst/>
            <a:ahLst/>
            <a:cxnLst/>
            <a:rect l="l" t="t" r="r" b="b"/>
            <a:pathLst>
              <a:path w="2705677" h="2674719">
                <a:moveTo>
                  <a:pt x="0" y="0"/>
                </a:moveTo>
                <a:lnTo>
                  <a:pt x="2705677" y="0"/>
                </a:lnTo>
                <a:lnTo>
                  <a:pt x="2705677" y="2674719"/>
                </a:lnTo>
                <a:lnTo>
                  <a:pt x="0" y="2674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Freeform 6"/>
          <p:cNvSpPr/>
          <p:nvPr/>
        </p:nvSpPr>
        <p:spPr>
          <a:xfrm>
            <a:off x="15308909" y="98784"/>
            <a:ext cx="2777787" cy="2755857"/>
          </a:xfrm>
          <a:custGeom>
            <a:avLst/>
            <a:gdLst/>
            <a:ahLst/>
            <a:cxnLst/>
            <a:rect l="l" t="t" r="r" b="b"/>
            <a:pathLst>
              <a:path w="2777787" h="2755857">
                <a:moveTo>
                  <a:pt x="0" y="0"/>
                </a:moveTo>
                <a:lnTo>
                  <a:pt x="2777787" y="0"/>
                </a:lnTo>
                <a:lnTo>
                  <a:pt x="2777787" y="2755857"/>
                </a:lnTo>
                <a:lnTo>
                  <a:pt x="0" y="27558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Freeform 7"/>
          <p:cNvSpPr/>
          <p:nvPr/>
        </p:nvSpPr>
        <p:spPr>
          <a:xfrm>
            <a:off x="191392" y="4024491"/>
            <a:ext cx="2592569" cy="2493580"/>
          </a:xfrm>
          <a:custGeom>
            <a:avLst/>
            <a:gdLst/>
            <a:ahLst/>
            <a:cxnLst/>
            <a:rect l="l" t="t" r="r" b="b"/>
            <a:pathLst>
              <a:path w="2592569" h="2493580">
                <a:moveTo>
                  <a:pt x="0" y="0"/>
                </a:moveTo>
                <a:lnTo>
                  <a:pt x="2592569" y="0"/>
                </a:lnTo>
                <a:lnTo>
                  <a:pt x="2592569" y="2493581"/>
                </a:lnTo>
                <a:lnTo>
                  <a:pt x="0" y="24935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8" name="Freeform 8"/>
          <p:cNvSpPr/>
          <p:nvPr/>
        </p:nvSpPr>
        <p:spPr>
          <a:xfrm>
            <a:off x="15446572" y="3801176"/>
            <a:ext cx="2777787" cy="2661625"/>
          </a:xfrm>
          <a:custGeom>
            <a:avLst/>
            <a:gdLst/>
            <a:ahLst/>
            <a:cxnLst/>
            <a:rect l="l" t="t" r="r" b="b"/>
            <a:pathLst>
              <a:path w="2777787" h="2661625">
                <a:moveTo>
                  <a:pt x="0" y="0"/>
                </a:moveTo>
                <a:lnTo>
                  <a:pt x="2777787" y="0"/>
                </a:lnTo>
                <a:lnTo>
                  <a:pt x="2777787" y="2661625"/>
                </a:lnTo>
                <a:lnTo>
                  <a:pt x="0" y="26616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9" name="TextBox 9"/>
          <p:cNvSpPr txBox="1"/>
          <p:nvPr/>
        </p:nvSpPr>
        <p:spPr>
          <a:xfrm>
            <a:off x="5302267" y="495614"/>
            <a:ext cx="7683465" cy="1209046"/>
          </a:xfrm>
          <a:prstGeom prst="rect">
            <a:avLst/>
          </a:prstGeom>
        </p:spPr>
        <p:txBody>
          <a:bodyPr lIns="0" tIns="0" rIns="0" bIns="0" rtlCol="0" anchor="t">
            <a:spAutoFit/>
          </a:bodyPr>
          <a:lstStyle/>
          <a:p>
            <a:pPr algn="ctr">
              <a:lnSpc>
                <a:spcPts val="8917"/>
              </a:lnSpc>
            </a:pPr>
            <a:r>
              <a:rPr lang="en-US" sz="8917" u="sng" dirty="0">
                <a:solidFill>
                  <a:srgbClr val="226245"/>
                </a:solidFill>
                <a:latin typeface="Bobby Jones"/>
                <a:ea typeface="Bobby Jones"/>
                <a:cs typeface="Bobby Jones"/>
                <a:sym typeface="Bobby Jones"/>
              </a:rPr>
              <a:t>Class activity</a:t>
            </a:r>
          </a:p>
        </p:txBody>
      </p:sp>
      <p:pic>
        <p:nvPicPr>
          <p:cNvPr id="10" name="Online Media 9" title="Make Bird-Friendly Window Decorations">
            <a:hlinkClick r:id="" action="ppaction://media"/>
            <a:extLst>
              <a:ext uri="{FF2B5EF4-FFF2-40B4-BE49-F238E27FC236}">
                <a16:creationId xmlns:a16="http://schemas.microsoft.com/office/drawing/2014/main" id="{9DFEB006-4085-BB5A-14A4-710EF8B1DDFD}"/>
              </a:ext>
            </a:extLst>
          </p:cNvPr>
          <p:cNvPicPr>
            <a:picLocks noRot="1" noChangeAspect="1"/>
          </p:cNvPicPr>
          <p:nvPr>
            <a:videoFile r:link="rId1"/>
          </p:nvPr>
        </p:nvPicPr>
        <p:blipFill>
          <a:blip r:embed="rId15"/>
          <a:stretch>
            <a:fillRect/>
          </a:stretch>
        </p:blipFill>
        <p:spPr>
          <a:xfrm>
            <a:off x="3116909" y="2095500"/>
            <a:ext cx="12192000" cy="6888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273931" y="8385191"/>
            <a:ext cx="5566967" cy="2479831"/>
          </a:xfrm>
          <a:custGeom>
            <a:avLst/>
            <a:gdLst/>
            <a:ahLst/>
            <a:cxnLst/>
            <a:rect l="l" t="t" r="r" b="b"/>
            <a:pathLst>
              <a:path w="5566967" h="2479831">
                <a:moveTo>
                  <a:pt x="0" y="0"/>
                </a:moveTo>
                <a:lnTo>
                  <a:pt x="5566967" y="0"/>
                </a:lnTo>
                <a:lnTo>
                  <a:pt x="5566967" y="2479831"/>
                </a:lnTo>
                <a:lnTo>
                  <a:pt x="0" y="24798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8828328" y="794595"/>
            <a:ext cx="9038123" cy="8923092"/>
          </a:xfrm>
          <a:custGeom>
            <a:avLst/>
            <a:gdLst/>
            <a:ahLst/>
            <a:cxnLst/>
            <a:rect l="l" t="t" r="r" b="b"/>
            <a:pathLst>
              <a:path w="9038123" h="8923092">
                <a:moveTo>
                  <a:pt x="0" y="0"/>
                </a:moveTo>
                <a:lnTo>
                  <a:pt x="9038123" y="0"/>
                </a:lnTo>
                <a:lnTo>
                  <a:pt x="9038123" y="8923092"/>
                </a:lnTo>
                <a:lnTo>
                  <a:pt x="0" y="8923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550954">
            <a:off x="6825538" y="8061714"/>
            <a:ext cx="1222232" cy="1783098"/>
          </a:xfrm>
          <a:custGeom>
            <a:avLst/>
            <a:gdLst/>
            <a:ahLst/>
            <a:cxnLst/>
            <a:rect l="l" t="t" r="r" b="b"/>
            <a:pathLst>
              <a:path w="1222232" h="1783098">
                <a:moveTo>
                  <a:pt x="0" y="0"/>
                </a:moveTo>
                <a:lnTo>
                  <a:pt x="1222232" y="0"/>
                </a:lnTo>
                <a:lnTo>
                  <a:pt x="1222232" y="1783097"/>
                </a:lnTo>
                <a:lnTo>
                  <a:pt x="0" y="1783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5324274" y="7114585"/>
            <a:ext cx="2542176" cy="2542176"/>
          </a:xfrm>
          <a:custGeom>
            <a:avLst/>
            <a:gdLst/>
            <a:ahLst/>
            <a:cxnLst/>
            <a:rect l="l" t="t" r="r" b="b"/>
            <a:pathLst>
              <a:path w="2542176" h="2542176">
                <a:moveTo>
                  <a:pt x="0" y="0"/>
                </a:moveTo>
                <a:lnTo>
                  <a:pt x="2542177" y="0"/>
                </a:lnTo>
                <a:lnTo>
                  <a:pt x="2542177" y="2542176"/>
                </a:lnTo>
                <a:lnTo>
                  <a:pt x="0" y="25421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1624621">
            <a:off x="-1742235" y="-809228"/>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TextBox 7"/>
          <p:cNvSpPr txBox="1"/>
          <p:nvPr/>
        </p:nvSpPr>
        <p:spPr>
          <a:xfrm>
            <a:off x="1509552" y="2062082"/>
            <a:ext cx="8228499" cy="1064895"/>
          </a:xfrm>
          <a:prstGeom prst="rect">
            <a:avLst/>
          </a:prstGeom>
        </p:spPr>
        <p:txBody>
          <a:bodyPr lIns="0" tIns="0" rIns="0" bIns="0" rtlCol="0" anchor="t">
            <a:spAutoFit/>
          </a:bodyPr>
          <a:lstStyle/>
          <a:p>
            <a:pPr algn="l">
              <a:lnSpc>
                <a:spcPts val="7800"/>
              </a:lnSpc>
            </a:pPr>
            <a:r>
              <a:rPr lang="en-US" sz="7800">
                <a:solidFill>
                  <a:srgbClr val="226245"/>
                </a:solidFill>
                <a:latin typeface="Bobby Jones"/>
                <a:ea typeface="Bobby Jones"/>
                <a:cs typeface="Bobby Jones"/>
                <a:sym typeface="Bobby Jones"/>
              </a:rPr>
              <a:t>Table of Contents</a:t>
            </a:r>
          </a:p>
        </p:txBody>
      </p:sp>
      <p:sp>
        <p:nvSpPr>
          <p:cNvPr id="8" name="TextBox 8"/>
          <p:cNvSpPr txBox="1"/>
          <p:nvPr/>
        </p:nvSpPr>
        <p:spPr>
          <a:xfrm>
            <a:off x="1509552" y="3331867"/>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What is Climate Change?</a:t>
            </a:r>
          </a:p>
        </p:txBody>
      </p:sp>
      <p:sp>
        <p:nvSpPr>
          <p:cNvPr id="9" name="TextBox 9"/>
          <p:cNvSpPr txBox="1"/>
          <p:nvPr/>
        </p:nvSpPr>
        <p:spPr>
          <a:xfrm>
            <a:off x="1509552" y="3999827"/>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Causes of Climate Change</a:t>
            </a:r>
          </a:p>
        </p:txBody>
      </p:sp>
      <p:sp>
        <p:nvSpPr>
          <p:cNvPr id="10" name="TextBox 10"/>
          <p:cNvSpPr txBox="1"/>
          <p:nvPr/>
        </p:nvSpPr>
        <p:spPr>
          <a:xfrm>
            <a:off x="1509552" y="4667786"/>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Environmental Impacts</a:t>
            </a:r>
          </a:p>
        </p:txBody>
      </p:sp>
      <p:sp>
        <p:nvSpPr>
          <p:cNvPr id="11" name="TextBox 11"/>
          <p:cNvSpPr txBox="1"/>
          <p:nvPr/>
        </p:nvSpPr>
        <p:spPr>
          <a:xfrm>
            <a:off x="1509552" y="5335746"/>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Renewable Energy</a:t>
            </a:r>
          </a:p>
        </p:txBody>
      </p:sp>
      <p:sp>
        <p:nvSpPr>
          <p:cNvPr id="12" name="TextBox 12"/>
          <p:cNvSpPr txBox="1"/>
          <p:nvPr/>
        </p:nvSpPr>
        <p:spPr>
          <a:xfrm>
            <a:off x="1509552" y="6003706"/>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Mitigation Strategy </a:t>
            </a:r>
          </a:p>
        </p:txBody>
      </p:sp>
      <p:sp>
        <p:nvSpPr>
          <p:cNvPr id="13" name="TextBox 13"/>
          <p:cNvSpPr txBox="1"/>
          <p:nvPr/>
        </p:nvSpPr>
        <p:spPr>
          <a:xfrm>
            <a:off x="1509552" y="6671665"/>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Adaptation Strategy</a:t>
            </a:r>
          </a:p>
        </p:txBody>
      </p:sp>
      <p:sp>
        <p:nvSpPr>
          <p:cNvPr id="14" name="Freeform 14"/>
          <p:cNvSpPr/>
          <p:nvPr/>
        </p:nvSpPr>
        <p:spPr>
          <a:xfrm rot="-10800000">
            <a:off x="7436654" y="-690734"/>
            <a:ext cx="1910703" cy="1938905"/>
          </a:xfrm>
          <a:custGeom>
            <a:avLst/>
            <a:gdLst/>
            <a:ahLst/>
            <a:cxnLst/>
            <a:rect l="l" t="t" r="r" b="b"/>
            <a:pathLst>
              <a:path w="1910703" h="1938905">
                <a:moveTo>
                  <a:pt x="0" y="0"/>
                </a:moveTo>
                <a:lnTo>
                  <a:pt x="1910703" y="0"/>
                </a:lnTo>
                <a:lnTo>
                  <a:pt x="1910703" y="1938906"/>
                </a:lnTo>
                <a:lnTo>
                  <a:pt x="0" y="19389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5" name="TextBox 15"/>
          <p:cNvSpPr txBox="1"/>
          <p:nvPr/>
        </p:nvSpPr>
        <p:spPr>
          <a:xfrm>
            <a:off x="1509552" y="7289803"/>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City of Windsor Initiatives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9ED0AEB3-BE07-00EF-E57C-9E37E41266D5}"/>
              </a:ext>
            </a:extLst>
          </p:cNvPr>
          <p:cNvSpPr txBox="1"/>
          <p:nvPr/>
        </p:nvSpPr>
        <p:spPr>
          <a:xfrm>
            <a:off x="5302263" y="1943100"/>
            <a:ext cx="7683465" cy="1141338"/>
          </a:xfrm>
          <a:prstGeom prst="rect">
            <a:avLst/>
          </a:prstGeom>
        </p:spPr>
        <p:txBody>
          <a:bodyPr lIns="0" tIns="0" rIns="0" bIns="0" rtlCol="0" anchor="t">
            <a:spAutoFit/>
          </a:bodyPr>
          <a:lstStyle/>
          <a:p>
            <a:pPr algn="ctr">
              <a:lnSpc>
                <a:spcPts val="8917"/>
              </a:lnSpc>
            </a:pPr>
            <a:r>
              <a:rPr lang="en-US" sz="8917" u="sng" dirty="0">
                <a:solidFill>
                  <a:srgbClr val="226245"/>
                </a:solidFill>
                <a:latin typeface="Bobby Jones"/>
                <a:ea typeface="Bobby Jones"/>
                <a:cs typeface="Bobby Jones"/>
                <a:sym typeface="Bobby Jones"/>
              </a:rPr>
              <a:t>Answer Key</a:t>
            </a:r>
          </a:p>
        </p:txBody>
      </p:sp>
      <p:sp>
        <p:nvSpPr>
          <p:cNvPr id="3" name="TextBox 7">
            <a:extLst>
              <a:ext uri="{FF2B5EF4-FFF2-40B4-BE49-F238E27FC236}">
                <a16:creationId xmlns:a16="http://schemas.microsoft.com/office/drawing/2014/main" id="{B5DB9876-86A1-4108-2114-1B5EDDEAC439}"/>
              </a:ext>
            </a:extLst>
          </p:cNvPr>
          <p:cNvSpPr txBox="1"/>
          <p:nvPr/>
        </p:nvSpPr>
        <p:spPr>
          <a:xfrm>
            <a:off x="5488501" y="4076700"/>
            <a:ext cx="7310991" cy="4470455"/>
          </a:xfrm>
          <a:prstGeom prst="rect">
            <a:avLst/>
          </a:prstGeom>
        </p:spPr>
        <p:txBody>
          <a:bodyPr wrap="square" lIns="0" tIns="0" rIns="0" bIns="0" rtlCol="0" anchor="t">
            <a:spAutoFit/>
          </a:bodyPr>
          <a:lstStyle/>
          <a:p>
            <a:pPr marL="514350" indent="-514350" algn="ctr">
              <a:lnSpc>
                <a:spcPct val="150000"/>
              </a:lnSpc>
              <a:buAutoNum type="arabicParenR"/>
            </a:pPr>
            <a:r>
              <a:rPr lang="en-US" sz="2800" spc="78" dirty="0">
                <a:solidFill>
                  <a:srgbClr val="000000"/>
                </a:solidFill>
                <a:latin typeface="Biski"/>
                <a:ea typeface="Biski"/>
                <a:cs typeface="Biski"/>
                <a:sym typeface="Biski"/>
              </a:rPr>
              <a:t>True</a:t>
            </a:r>
          </a:p>
          <a:p>
            <a:pPr marL="514350" indent="-514350" algn="ctr">
              <a:lnSpc>
                <a:spcPct val="150000"/>
              </a:lnSpc>
              <a:buAutoNum type="arabicParenR"/>
            </a:pPr>
            <a:r>
              <a:rPr lang="en-US" sz="2800" spc="78" dirty="0">
                <a:solidFill>
                  <a:srgbClr val="000000"/>
                </a:solidFill>
                <a:latin typeface="Biski"/>
                <a:ea typeface="Biski"/>
                <a:cs typeface="Biski"/>
                <a:sym typeface="Biski"/>
              </a:rPr>
              <a:t>Flooding</a:t>
            </a:r>
          </a:p>
          <a:p>
            <a:pPr marL="514350" indent="-514350" algn="ctr">
              <a:lnSpc>
                <a:spcPct val="150000"/>
              </a:lnSpc>
              <a:buAutoNum type="arabicParenR"/>
            </a:pPr>
            <a:r>
              <a:rPr lang="en-US" sz="2800" spc="78" dirty="0">
                <a:solidFill>
                  <a:srgbClr val="000000"/>
                </a:solidFill>
                <a:latin typeface="Biski"/>
                <a:ea typeface="Biski"/>
                <a:cs typeface="Biski"/>
                <a:sym typeface="Biski"/>
              </a:rPr>
              <a:t>Solar</a:t>
            </a:r>
          </a:p>
          <a:p>
            <a:pPr marL="514350" indent="-514350" algn="ctr">
              <a:lnSpc>
                <a:spcPct val="150000"/>
              </a:lnSpc>
              <a:buAutoNum type="arabicParenR"/>
            </a:pPr>
            <a:r>
              <a:rPr lang="en-US" sz="2800" spc="78" dirty="0">
                <a:solidFill>
                  <a:srgbClr val="000000"/>
                </a:solidFill>
                <a:latin typeface="Biski"/>
                <a:ea typeface="Biski"/>
                <a:cs typeface="Biski"/>
                <a:sym typeface="Biski"/>
              </a:rPr>
              <a:t>Climate Change Mitigation</a:t>
            </a:r>
          </a:p>
          <a:p>
            <a:pPr marL="514350" indent="-514350" algn="ctr">
              <a:lnSpc>
                <a:spcPct val="150000"/>
              </a:lnSpc>
              <a:buAutoNum type="arabicParenR"/>
            </a:pPr>
            <a:r>
              <a:rPr lang="en-US" sz="2800" spc="78" dirty="0">
                <a:solidFill>
                  <a:srgbClr val="000000"/>
                </a:solidFill>
                <a:latin typeface="Biski"/>
                <a:ea typeface="Biski"/>
                <a:cs typeface="Biski"/>
                <a:sym typeface="Biski"/>
              </a:rPr>
              <a:t>All of the above</a:t>
            </a:r>
          </a:p>
          <a:p>
            <a:pPr marL="514350" indent="-514350" algn="ctr">
              <a:lnSpc>
                <a:spcPct val="150000"/>
              </a:lnSpc>
              <a:buAutoNum type="arabicParenR"/>
            </a:pPr>
            <a:endParaRPr lang="en-US" sz="2800" spc="78" dirty="0">
              <a:solidFill>
                <a:srgbClr val="000000"/>
              </a:solidFill>
              <a:latin typeface="Biski"/>
              <a:ea typeface="Biski"/>
              <a:cs typeface="Biski"/>
              <a:sym typeface="Biski"/>
            </a:endParaRPr>
          </a:p>
          <a:p>
            <a:pPr marL="514350" indent="-514350" algn="ctr">
              <a:lnSpc>
                <a:spcPct val="150000"/>
              </a:lnSpc>
              <a:buAutoNum type="arabicParenR"/>
            </a:pPr>
            <a:endParaRPr lang="en-US" sz="2800" spc="78" dirty="0">
              <a:solidFill>
                <a:srgbClr val="000000"/>
              </a:solidFill>
              <a:latin typeface="Biski"/>
              <a:ea typeface="Biski"/>
              <a:cs typeface="Biski"/>
              <a:sym typeface="Biski"/>
            </a:endParaRPr>
          </a:p>
        </p:txBody>
      </p:sp>
    </p:spTree>
    <p:extLst>
      <p:ext uri="{BB962C8B-B14F-4D97-AF65-F5344CB8AC3E}">
        <p14:creationId xmlns:p14="http://schemas.microsoft.com/office/powerpoint/2010/main" val="334150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799442" y="8223722"/>
            <a:ext cx="21469918" cy="3761793"/>
            <a:chOff x="0" y="0"/>
            <a:chExt cx="1619259" cy="283714"/>
          </a:xfrm>
        </p:grpSpPr>
        <p:sp>
          <p:nvSpPr>
            <p:cNvPr id="3" name="Freeform 3"/>
            <p:cNvSpPr/>
            <p:nvPr/>
          </p:nvSpPr>
          <p:spPr>
            <a:xfrm>
              <a:off x="0" y="0"/>
              <a:ext cx="1619259" cy="283714"/>
            </a:xfrm>
            <a:custGeom>
              <a:avLst/>
              <a:gdLst/>
              <a:ahLst/>
              <a:cxnLst/>
              <a:rect l="l" t="t" r="r" b="b"/>
              <a:pathLst>
                <a:path w="1619259" h="283714">
                  <a:moveTo>
                    <a:pt x="0" y="0"/>
                  </a:moveTo>
                  <a:lnTo>
                    <a:pt x="1619259" y="0"/>
                  </a:lnTo>
                  <a:lnTo>
                    <a:pt x="1619259" y="283714"/>
                  </a:lnTo>
                  <a:lnTo>
                    <a:pt x="0" y="283714"/>
                  </a:lnTo>
                  <a:close/>
                </a:path>
              </a:pathLst>
            </a:custGeom>
            <a:solidFill>
              <a:srgbClr val="ABC339"/>
            </a:solidFill>
          </p:spPr>
          <p:txBody>
            <a:bodyPr/>
            <a:lstStyle/>
            <a:p>
              <a:endParaRPr lang="en-CA"/>
            </a:p>
          </p:txBody>
        </p:sp>
        <p:sp>
          <p:nvSpPr>
            <p:cNvPr id="4" name="TextBox 4"/>
            <p:cNvSpPr txBox="1"/>
            <p:nvPr/>
          </p:nvSpPr>
          <p:spPr>
            <a:xfrm>
              <a:off x="0" y="-38100"/>
              <a:ext cx="1619259" cy="32181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3181966"/>
            <a:ext cx="7347343" cy="6612609"/>
          </a:xfrm>
          <a:custGeom>
            <a:avLst/>
            <a:gdLst/>
            <a:ahLst/>
            <a:cxnLst/>
            <a:rect l="l" t="t" r="r" b="b"/>
            <a:pathLst>
              <a:path w="7347343" h="6612609">
                <a:moveTo>
                  <a:pt x="0" y="0"/>
                </a:moveTo>
                <a:lnTo>
                  <a:pt x="7347343" y="0"/>
                </a:lnTo>
                <a:lnTo>
                  <a:pt x="7347343" y="6612609"/>
                </a:lnTo>
                <a:lnTo>
                  <a:pt x="0" y="6612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5572009" y="760644"/>
            <a:ext cx="3439179" cy="3276600"/>
          </a:xfrm>
          <a:custGeom>
            <a:avLst/>
            <a:gdLst/>
            <a:ahLst/>
            <a:cxnLst/>
            <a:rect l="l" t="t" r="r" b="b"/>
            <a:pathLst>
              <a:path w="3439179" h="3276600">
                <a:moveTo>
                  <a:pt x="0" y="0"/>
                </a:moveTo>
                <a:lnTo>
                  <a:pt x="3439180" y="0"/>
                </a:lnTo>
                <a:lnTo>
                  <a:pt x="3439180" y="3276600"/>
                </a:lnTo>
                <a:lnTo>
                  <a:pt x="0" y="3276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1000354">
            <a:off x="-785152" y="-87561"/>
            <a:ext cx="2271861" cy="3451723"/>
          </a:xfrm>
          <a:custGeom>
            <a:avLst/>
            <a:gdLst/>
            <a:ahLst/>
            <a:cxnLst/>
            <a:rect l="l" t="t" r="r" b="b"/>
            <a:pathLst>
              <a:path w="2271861" h="3451723">
                <a:moveTo>
                  <a:pt x="0" y="0"/>
                </a:moveTo>
                <a:lnTo>
                  <a:pt x="2271861" y="0"/>
                </a:lnTo>
                <a:lnTo>
                  <a:pt x="2271861" y="3451722"/>
                </a:lnTo>
                <a:lnTo>
                  <a:pt x="0" y="3451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10340782">
            <a:off x="3962144" y="-2398307"/>
            <a:ext cx="3052433" cy="4114800"/>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rot="451798">
            <a:off x="12408314" y="7549460"/>
            <a:ext cx="2881911" cy="4490229"/>
          </a:xfrm>
          <a:custGeom>
            <a:avLst/>
            <a:gdLst/>
            <a:ahLst/>
            <a:cxnLst/>
            <a:rect l="l" t="t" r="r" b="b"/>
            <a:pathLst>
              <a:path w="2881911" h="4490229">
                <a:moveTo>
                  <a:pt x="0" y="0"/>
                </a:moveTo>
                <a:lnTo>
                  <a:pt x="2881911" y="0"/>
                </a:lnTo>
                <a:lnTo>
                  <a:pt x="2881911" y="4490229"/>
                </a:lnTo>
                <a:lnTo>
                  <a:pt x="0" y="44902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Freeform 10"/>
          <p:cNvSpPr/>
          <p:nvPr/>
        </p:nvSpPr>
        <p:spPr>
          <a:xfrm>
            <a:off x="9935517" y="667421"/>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1" name="Freeform 11"/>
          <p:cNvSpPr/>
          <p:nvPr/>
        </p:nvSpPr>
        <p:spPr>
          <a:xfrm>
            <a:off x="11429554" y="429509"/>
            <a:ext cx="1521744" cy="646589"/>
          </a:xfrm>
          <a:custGeom>
            <a:avLst/>
            <a:gdLst/>
            <a:ahLst/>
            <a:cxnLst/>
            <a:rect l="l" t="t" r="r" b="b"/>
            <a:pathLst>
              <a:path w="1521744" h="646589">
                <a:moveTo>
                  <a:pt x="0" y="0"/>
                </a:moveTo>
                <a:lnTo>
                  <a:pt x="1521745" y="0"/>
                </a:lnTo>
                <a:lnTo>
                  <a:pt x="1521745" y="646589"/>
                </a:lnTo>
                <a:lnTo>
                  <a:pt x="0" y="64658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2" name="TextBox 12"/>
          <p:cNvSpPr txBox="1"/>
          <p:nvPr/>
        </p:nvSpPr>
        <p:spPr>
          <a:xfrm>
            <a:off x="8857324" y="2543252"/>
            <a:ext cx="6228910"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What is Climate Change?</a:t>
            </a:r>
          </a:p>
        </p:txBody>
      </p:sp>
      <p:sp>
        <p:nvSpPr>
          <p:cNvPr id="13" name="TextBox 13"/>
          <p:cNvSpPr txBox="1"/>
          <p:nvPr/>
        </p:nvSpPr>
        <p:spPr>
          <a:xfrm>
            <a:off x="8857324" y="4475394"/>
            <a:ext cx="8185958" cy="233870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Climate change refers to long term changes in weather conditions around the world. While these changes can occur naturally, human activities such as the burning of fossil fuels are accelerating this process significantly.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CE4"/>
        </a:solidFill>
        <a:effectLst/>
      </p:bgPr>
    </p:bg>
    <p:spTree>
      <p:nvGrpSpPr>
        <p:cNvPr id="1" name=""/>
        <p:cNvGrpSpPr/>
        <p:nvPr/>
      </p:nvGrpSpPr>
      <p:grpSpPr>
        <a:xfrm>
          <a:off x="0" y="0"/>
          <a:ext cx="0" cy="0"/>
          <a:chOff x="0" y="0"/>
          <a:chExt cx="0" cy="0"/>
        </a:xfrm>
      </p:grpSpPr>
      <p:grpSp>
        <p:nvGrpSpPr>
          <p:cNvPr id="2" name="Group 2"/>
          <p:cNvGrpSpPr/>
          <p:nvPr/>
        </p:nvGrpSpPr>
        <p:grpSpPr>
          <a:xfrm>
            <a:off x="-964155" y="-640805"/>
            <a:ext cx="21469918" cy="2770608"/>
            <a:chOff x="0" y="0"/>
            <a:chExt cx="1619259" cy="208959"/>
          </a:xfrm>
        </p:grpSpPr>
        <p:sp>
          <p:nvSpPr>
            <p:cNvPr id="3" name="Freeform 3"/>
            <p:cNvSpPr/>
            <p:nvPr/>
          </p:nvSpPr>
          <p:spPr>
            <a:xfrm>
              <a:off x="0" y="0"/>
              <a:ext cx="1619259" cy="208959"/>
            </a:xfrm>
            <a:custGeom>
              <a:avLst/>
              <a:gdLst/>
              <a:ahLst/>
              <a:cxnLst/>
              <a:rect l="l" t="t" r="r" b="b"/>
              <a:pathLst>
                <a:path w="1619259" h="208959">
                  <a:moveTo>
                    <a:pt x="0" y="0"/>
                  </a:moveTo>
                  <a:lnTo>
                    <a:pt x="1619259" y="0"/>
                  </a:lnTo>
                  <a:lnTo>
                    <a:pt x="1619259" y="208959"/>
                  </a:lnTo>
                  <a:lnTo>
                    <a:pt x="0" y="208959"/>
                  </a:lnTo>
                  <a:close/>
                </a:path>
              </a:pathLst>
            </a:custGeom>
            <a:solidFill>
              <a:srgbClr val="7D9E3F"/>
            </a:solidFill>
          </p:spPr>
          <p:txBody>
            <a:bodyPr/>
            <a:lstStyle/>
            <a:p>
              <a:endParaRPr lang="en-CA"/>
            </a:p>
          </p:txBody>
        </p:sp>
        <p:sp>
          <p:nvSpPr>
            <p:cNvPr id="4" name="TextBox 4"/>
            <p:cNvSpPr txBox="1"/>
            <p:nvPr/>
          </p:nvSpPr>
          <p:spPr>
            <a:xfrm>
              <a:off x="0" y="-38100"/>
              <a:ext cx="1619259" cy="24705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12135" y="4862638"/>
            <a:ext cx="4774609" cy="7289480"/>
          </a:xfrm>
          <a:custGeom>
            <a:avLst/>
            <a:gdLst/>
            <a:ahLst/>
            <a:cxnLst/>
            <a:rect l="l" t="t" r="r" b="b"/>
            <a:pathLst>
              <a:path w="4774609" h="7289480">
                <a:moveTo>
                  <a:pt x="0" y="0"/>
                </a:moveTo>
                <a:lnTo>
                  <a:pt x="4774610" y="0"/>
                </a:lnTo>
                <a:lnTo>
                  <a:pt x="4774610" y="7289480"/>
                </a:lnTo>
                <a:lnTo>
                  <a:pt x="0" y="7289480"/>
                </a:lnTo>
                <a:lnTo>
                  <a:pt x="0" y="0"/>
                </a:lnTo>
                <a:close/>
              </a:path>
            </a:pathLst>
          </a:custGeom>
          <a:blipFill>
            <a:blip r:embed="rId2"/>
            <a:stretch>
              <a:fillRect/>
            </a:stretch>
          </a:blipFill>
        </p:spPr>
        <p:txBody>
          <a:bodyPr/>
          <a:lstStyle/>
          <a:p>
            <a:endParaRPr lang="en-CA"/>
          </a:p>
        </p:txBody>
      </p:sp>
      <p:sp>
        <p:nvSpPr>
          <p:cNvPr id="6" name="Freeform 6"/>
          <p:cNvSpPr/>
          <p:nvPr/>
        </p:nvSpPr>
        <p:spPr>
          <a:xfrm rot="715108">
            <a:off x="3241340" y="2438778"/>
            <a:ext cx="4847721" cy="4847721"/>
          </a:xfrm>
          <a:custGeom>
            <a:avLst/>
            <a:gdLst/>
            <a:ahLst/>
            <a:cxnLst/>
            <a:rect l="l" t="t" r="r" b="b"/>
            <a:pathLst>
              <a:path w="4847721" h="4847721">
                <a:moveTo>
                  <a:pt x="0" y="0"/>
                </a:moveTo>
                <a:lnTo>
                  <a:pt x="4847721" y="0"/>
                </a:lnTo>
                <a:lnTo>
                  <a:pt x="4847721" y="4847721"/>
                </a:lnTo>
                <a:lnTo>
                  <a:pt x="0" y="4847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a:off x="16537073" y="2685086"/>
            <a:ext cx="2155064" cy="2458414"/>
          </a:xfrm>
          <a:custGeom>
            <a:avLst/>
            <a:gdLst/>
            <a:ahLst/>
            <a:cxnLst/>
            <a:rect l="l" t="t" r="r" b="b"/>
            <a:pathLst>
              <a:path w="2155064" h="2458414">
                <a:moveTo>
                  <a:pt x="0" y="0"/>
                </a:moveTo>
                <a:lnTo>
                  <a:pt x="2155064" y="0"/>
                </a:lnTo>
                <a:lnTo>
                  <a:pt x="2155064" y="2458414"/>
                </a:lnTo>
                <a:lnTo>
                  <a:pt x="0" y="2458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Freeform 8"/>
          <p:cNvSpPr/>
          <p:nvPr/>
        </p:nvSpPr>
        <p:spPr>
          <a:xfrm>
            <a:off x="14958836" y="4989206"/>
            <a:ext cx="4721733" cy="8229600"/>
          </a:xfrm>
          <a:custGeom>
            <a:avLst/>
            <a:gdLst/>
            <a:ahLst/>
            <a:cxnLst/>
            <a:rect l="l" t="t" r="r" b="b"/>
            <a:pathLst>
              <a:path w="4721733" h="8229600">
                <a:moveTo>
                  <a:pt x="0" y="0"/>
                </a:moveTo>
                <a:lnTo>
                  <a:pt x="4721733" y="0"/>
                </a:lnTo>
                <a:lnTo>
                  <a:pt x="4721733" y="8229600"/>
                </a:lnTo>
                <a:lnTo>
                  <a:pt x="0" y="8229600"/>
                </a:lnTo>
                <a:lnTo>
                  <a:pt x="0" y="0"/>
                </a:lnTo>
                <a:close/>
              </a:path>
            </a:pathLst>
          </a:custGeom>
          <a:blipFill>
            <a:blip r:embed="rId7"/>
            <a:stretch>
              <a:fillRect/>
            </a:stretch>
          </a:blipFill>
        </p:spPr>
        <p:txBody>
          <a:bodyPr/>
          <a:lstStyle/>
          <a:p>
            <a:endParaRPr lang="en-CA"/>
          </a:p>
        </p:txBody>
      </p:sp>
      <p:sp>
        <p:nvSpPr>
          <p:cNvPr id="9" name="Freeform 9"/>
          <p:cNvSpPr/>
          <p:nvPr/>
        </p:nvSpPr>
        <p:spPr>
          <a:xfrm>
            <a:off x="14958836" y="-204947"/>
            <a:ext cx="3156473" cy="3156473"/>
          </a:xfrm>
          <a:custGeom>
            <a:avLst/>
            <a:gdLst/>
            <a:ahLst/>
            <a:cxnLst/>
            <a:rect l="l" t="t" r="r" b="b"/>
            <a:pathLst>
              <a:path w="3156473" h="3156473">
                <a:moveTo>
                  <a:pt x="0" y="0"/>
                </a:moveTo>
                <a:lnTo>
                  <a:pt x="3156473" y="0"/>
                </a:lnTo>
                <a:lnTo>
                  <a:pt x="3156473" y="3156473"/>
                </a:lnTo>
                <a:lnTo>
                  <a:pt x="0" y="3156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220722" y="65933"/>
            <a:ext cx="3905319" cy="4114800"/>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a:off x="4557135" y="7654335"/>
            <a:ext cx="9994470" cy="6178400"/>
          </a:xfrm>
          <a:custGeom>
            <a:avLst/>
            <a:gdLst/>
            <a:ahLst/>
            <a:cxnLst/>
            <a:rect l="l" t="t" r="r" b="b"/>
            <a:pathLst>
              <a:path w="9994470" h="6178400">
                <a:moveTo>
                  <a:pt x="0" y="0"/>
                </a:moveTo>
                <a:lnTo>
                  <a:pt x="9994470" y="0"/>
                </a:lnTo>
                <a:lnTo>
                  <a:pt x="9994470" y="6178399"/>
                </a:lnTo>
                <a:lnTo>
                  <a:pt x="0" y="61783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rot="-209463">
            <a:off x="9712642" y="2070457"/>
            <a:ext cx="5880050" cy="5377573"/>
          </a:xfrm>
          <a:custGeom>
            <a:avLst/>
            <a:gdLst/>
            <a:ahLst/>
            <a:cxnLst/>
            <a:rect l="l" t="t" r="r" b="b"/>
            <a:pathLst>
              <a:path w="5880050" h="5377573">
                <a:moveTo>
                  <a:pt x="0" y="0"/>
                </a:moveTo>
                <a:lnTo>
                  <a:pt x="5880049" y="0"/>
                </a:lnTo>
                <a:lnTo>
                  <a:pt x="5880049" y="5377573"/>
                </a:lnTo>
                <a:lnTo>
                  <a:pt x="0" y="53775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3" name="TextBox 13"/>
          <p:cNvSpPr txBox="1"/>
          <p:nvPr/>
        </p:nvSpPr>
        <p:spPr>
          <a:xfrm>
            <a:off x="4839976" y="7618423"/>
            <a:ext cx="9428788" cy="2771140"/>
          </a:xfrm>
          <a:prstGeom prst="rect">
            <a:avLst/>
          </a:prstGeom>
        </p:spPr>
        <p:txBody>
          <a:bodyPr lIns="0" tIns="0" rIns="0" bIns="0" rtlCol="0" anchor="t">
            <a:spAutoFit/>
          </a:bodyPr>
          <a:lstStyle/>
          <a:p>
            <a:pPr algn="ctr">
              <a:lnSpc>
                <a:spcPts val="2990"/>
              </a:lnSpc>
            </a:pPr>
            <a:endParaRPr/>
          </a:p>
          <a:p>
            <a:pPr algn="ctr">
              <a:lnSpc>
                <a:spcPts val="2990"/>
              </a:lnSpc>
            </a:pPr>
            <a:r>
              <a:rPr lang="en-US" sz="2300" spc="69">
                <a:solidFill>
                  <a:srgbClr val="000000"/>
                </a:solidFill>
                <a:latin typeface="Biski"/>
                <a:ea typeface="Biski"/>
                <a:cs typeface="Biski"/>
                <a:sym typeface="Biski"/>
              </a:rPr>
              <a:t>For example, if you live in a warm place, your wardrobe might have lots of summer clothes. If you live somewhere cold, you probably have lots of sweaters and jackets. Climate change is like realizing your wardrobe isn’t working anymore because the weather patterns have changed.</a:t>
            </a:r>
          </a:p>
          <a:p>
            <a:pPr algn="ctr">
              <a:lnSpc>
                <a:spcPts val="2990"/>
              </a:lnSpc>
            </a:pPr>
            <a:endParaRPr lang="en-US" sz="2300" spc="69">
              <a:solidFill>
                <a:srgbClr val="000000"/>
              </a:solidFill>
              <a:latin typeface="Biski"/>
              <a:ea typeface="Biski"/>
              <a:cs typeface="Biski"/>
              <a:sym typeface="Biski"/>
            </a:endParaRPr>
          </a:p>
        </p:txBody>
      </p:sp>
      <p:sp>
        <p:nvSpPr>
          <p:cNvPr id="14" name="TextBox 14"/>
          <p:cNvSpPr txBox="1"/>
          <p:nvPr/>
        </p:nvSpPr>
        <p:spPr>
          <a:xfrm>
            <a:off x="2252224" y="542293"/>
            <a:ext cx="14284849" cy="1115690"/>
          </a:xfrm>
          <a:prstGeom prst="rect">
            <a:avLst/>
          </a:prstGeom>
        </p:spPr>
        <p:txBody>
          <a:bodyPr lIns="0" tIns="0" rIns="0" bIns="0" rtlCol="0" anchor="t">
            <a:spAutoFit/>
          </a:bodyPr>
          <a:lstStyle/>
          <a:p>
            <a:pPr algn="ctr">
              <a:lnSpc>
                <a:spcPts val="8299"/>
              </a:lnSpc>
            </a:pPr>
            <a:r>
              <a:rPr lang="en-US" sz="8299">
                <a:solidFill>
                  <a:srgbClr val="FFFFFF"/>
                </a:solidFill>
                <a:latin typeface="Bobby Jones"/>
                <a:ea typeface="Bobby Jones"/>
                <a:cs typeface="Bobby Jones"/>
                <a:sym typeface="Bobby Jones"/>
              </a:rPr>
              <a:t>Temperature vs Climate </a:t>
            </a:r>
          </a:p>
        </p:txBody>
      </p:sp>
      <p:sp>
        <p:nvSpPr>
          <p:cNvPr id="15" name="TextBox 15"/>
          <p:cNvSpPr txBox="1"/>
          <p:nvPr/>
        </p:nvSpPr>
        <p:spPr>
          <a:xfrm>
            <a:off x="4079059" y="3283796"/>
            <a:ext cx="3760332" cy="2475779"/>
          </a:xfrm>
          <a:prstGeom prst="rect">
            <a:avLst/>
          </a:prstGeom>
        </p:spPr>
        <p:txBody>
          <a:bodyPr lIns="0" tIns="0" rIns="0" bIns="0" rtlCol="0" anchor="t">
            <a:spAutoFit/>
          </a:bodyPr>
          <a:lstStyle/>
          <a:p>
            <a:pPr algn="ctr">
              <a:lnSpc>
                <a:spcPts val="3606"/>
              </a:lnSpc>
            </a:pPr>
            <a:r>
              <a:rPr lang="en-US" sz="2774" b="1" spc="83" dirty="0">
                <a:solidFill>
                  <a:srgbClr val="000000"/>
                </a:solidFill>
                <a:latin typeface="Biski Bold"/>
                <a:ea typeface="Biski Bold"/>
                <a:cs typeface="Biski Bold"/>
                <a:sym typeface="Biski Bold"/>
              </a:rPr>
              <a:t>Temperature </a:t>
            </a:r>
            <a:r>
              <a:rPr lang="en-US" sz="2774" spc="83" dirty="0">
                <a:solidFill>
                  <a:srgbClr val="000000"/>
                </a:solidFill>
                <a:latin typeface="Biski"/>
                <a:ea typeface="Biski"/>
                <a:cs typeface="Biski"/>
                <a:sym typeface="Biski"/>
              </a:rPr>
              <a:t>is like the outfit you wear today. It changes based on the weather</a:t>
            </a:r>
          </a:p>
        </p:txBody>
      </p:sp>
      <p:sp>
        <p:nvSpPr>
          <p:cNvPr id="16" name="TextBox 16"/>
          <p:cNvSpPr txBox="1"/>
          <p:nvPr/>
        </p:nvSpPr>
        <p:spPr>
          <a:xfrm rot="-209463">
            <a:off x="10680964" y="3078866"/>
            <a:ext cx="4275671" cy="3058885"/>
          </a:xfrm>
          <a:prstGeom prst="rect">
            <a:avLst/>
          </a:prstGeom>
        </p:spPr>
        <p:txBody>
          <a:bodyPr lIns="0" tIns="0" rIns="0" bIns="0" rtlCol="0" anchor="t">
            <a:spAutoFit/>
          </a:bodyPr>
          <a:lstStyle/>
          <a:p>
            <a:pPr algn="ctr">
              <a:lnSpc>
                <a:spcPts val="3296"/>
              </a:lnSpc>
            </a:pPr>
            <a:r>
              <a:rPr lang="en-US" sz="2536" b="1" spc="76" dirty="0">
                <a:solidFill>
                  <a:srgbClr val="000000"/>
                </a:solidFill>
                <a:latin typeface="Biski Bold"/>
                <a:ea typeface="Biski Bold"/>
                <a:cs typeface="Biski Bold"/>
                <a:sym typeface="Biski Bold"/>
              </a:rPr>
              <a:t>Climate</a:t>
            </a:r>
            <a:r>
              <a:rPr lang="en-US" sz="2536" spc="76" dirty="0">
                <a:solidFill>
                  <a:srgbClr val="000000"/>
                </a:solidFill>
                <a:latin typeface="Biski"/>
                <a:ea typeface="Biski"/>
                <a:cs typeface="Biski"/>
                <a:sym typeface="Biski"/>
              </a:rPr>
              <a:t> is like your whole wardrobe. It’s the collection of clothes you have because of the kind of weather your area usually has over the year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235437" y="-600071"/>
            <a:ext cx="9670705" cy="11759233"/>
            <a:chOff x="0" y="0"/>
            <a:chExt cx="668441" cy="812800"/>
          </a:xfrm>
        </p:grpSpPr>
        <p:sp>
          <p:nvSpPr>
            <p:cNvPr id="3" name="Freeform 3"/>
            <p:cNvSpPr/>
            <p:nvPr/>
          </p:nvSpPr>
          <p:spPr>
            <a:xfrm>
              <a:off x="0" y="0"/>
              <a:ext cx="668441" cy="812800"/>
            </a:xfrm>
            <a:custGeom>
              <a:avLst/>
              <a:gdLst/>
              <a:ahLst/>
              <a:cxnLst/>
              <a:rect l="l" t="t" r="r" b="b"/>
              <a:pathLst>
                <a:path w="668441" h="812800">
                  <a:moveTo>
                    <a:pt x="334220" y="0"/>
                  </a:moveTo>
                  <a:cubicBezTo>
                    <a:pt x="149636" y="0"/>
                    <a:pt x="0" y="181951"/>
                    <a:pt x="0" y="406400"/>
                  </a:cubicBezTo>
                  <a:cubicBezTo>
                    <a:pt x="0" y="630849"/>
                    <a:pt x="149636" y="812800"/>
                    <a:pt x="334220" y="812800"/>
                  </a:cubicBezTo>
                  <a:cubicBezTo>
                    <a:pt x="518805" y="812800"/>
                    <a:pt x="668441" y="630849"/>
                    <a:pt x="668441" y="406400"/>
                  </a:cubicBezTo>
                  <a:cubicBezTo>
                    <a:pt x="668441" y="181951"/>
                    <a:pt x="518805" y="0"/>
                    <a:pt x="334220" y="0"/>
                  </a:cubicBezTo>
                  <a:close/>
                </a:path>
              </a:pathLst>
            </a:custGeom>
            <a:solidFill>
              <a:srgbClr val="ABC339"/>
            </a:solidFill>
          </p:spPr>
          <p:txBody>
            <a:bodyPr/>
            <a:lstStyle/>
            <a:p>
              <a:endParaRPr lang="en-CA"/>
            </a:p>
          </p:txBody>
        </p:sp>
        <p:sp>
          <p:nvSpPr>
            <p:cNvPr id="4" name="TextBox 4"/>
            <p:cNvSpPr txBox="1"/>
            <p:nvPr/>
          </p:nvSpPr>
          <p:spPr>
            <a:xfrm>
              <a:off x="62666" y="38100"/>
              <a:ext cx="543108"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852385" y="-305813"/>
            <a:ext cx="9670705" cy="11759233"/>
            <a:chOff x="0" y="0"/>
            <a:chExt cx="668441" cy="812800"/>
          </a:xfrm>
        </p:grpSpPr>
        <p:sp>
          <p:nvSpPr>
            <p:cNvPr id="6" name="Freeform 6"/>
            <p:cNvSpPr/>
            <p:nvPr/>
          </p:nvSpPr>
          <p:spPr>
            <a:xfrm>
              <a:off x="0" y="0"/>
              <a:ext cx="668441" cy="812800"/>
            </a:xfrm>
            <a:custGeom>
              <a:avLst/>
              <a:gdLst/>
              <a:ahLst/>
              <a:cxnLst/>
              <a:rect l="l" t="t" r="r" b="b"/>
              <a:pathLst>
                <a:path w="668441" h="812800">
                  <a:moveTo>
                    <a:pt x="334220" y="0"/>
                  </a:moveTo>
                  <a:cubicBezTo>
                    <a:pt x="149636" y="0"/>
                    <a:pt x="0" y="181951"/>
                    <a:pt x="0" y="406400"/>
                  </a:cubicBezTo>
                  <a:cubicBezTo>
                    <a:pt x="0" y="630849"/>
                    <a:pt x="149636" y="812800"/>
                    <a:pt x="334220" y="812800"/>
                  </a:cubicBezTo>
                  <a:cubicBezTo>
                    <a:pt x="518805" y="812800"/>
                    <a:pt x="668441" y="630849"/>
                    <a:pt x="668441" y="406400"/>
                  </a:cubicBezTo>
                  <a:cubicBezTo>
                    <a:pt x="668441" y="181951"/>
                    <a:pt x="518805" y="0"/>
                    <a:pt x="334220" y="0"/>
                  </a:cubicBezTo>
                  <a:close/>
                </a:path>
              </a:pathLst>
            </a:custGeom>
            <a:solidFill>
              <a:srgbClr val="ABC339"/>
            </a:solidFill>
          </p:spPr>
          <p:txBody>
            <a:bodyPr/>
            <a:lstStyle/>
            <a:p>
              <a:endParaRPr lang="en-CA"/>
            </a:p>
          </p:txBody>
        </p:sp>
        <p:sp>
          <p:nvSpPr>
            <p:cNvPr id="7" name="TextBox 7"/>
            <p:cNvSpPr txBox="1"/>
            <p:nvPr/>
          </p:nvSpPr>
          <p:spPr>
            <a:xfrm>
              <a:off x="62666" y="38100"/>
              <a:ext cx="543108"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09702" y="6438897"/>
            <a:ext cx="2819403" cy="2819403"/>
          </a:xfrm>
          <a:custGeom>
            <a:avLst/>
            <a:gdLst/>
            <a:ahLst/>
            <a:cxnLst/>
            <a:rect l="l" t="t" r="r" b="b"/>
            <a:pathLst>
              <a:path w="2819403" h="2819403">
                <a:moveTo>
                  <a:pt x="0" y="0"/>
                </a:moveTo>
                <a:lnTo>
                  <a:pt x="2819404" y="0"/>
                </a:lnTo>
                <a:lnTo>
                  <a:pt x="2819404" y="2819403"/>
                </a:lnTo>
                <a:lnTo>
                  <a:pt x="0" y="2819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9" name="Freeform 9"/>
          <p:cNvSpPr/>
          <p:nvPr/>
        </p:nvSpPr>
        <p:spPr>
          <a:xfrm>
            <a:off x="1171995" y="91938"/>
            <a:ext cx="4712864" cy="2099367"/>
          </a:xfrm>
          <a:custGeom>
            <a:avLst/>
            <a:gdLst/>
            <a:ahLst/>
            <a:cxnLst/>
            <a:rect l="l" t="t" r="r" b="b"/>
            <a:pathLst>
              <a:path w="4712864" h="2099367">
                <a:moveTo>
                  <a:pt x="0" y="0"/>
                </a:moveTo>
                <a:lnTo>
                  <a:pt x="4712864" y="0"/>
                </a:lnTo>
                <a:lnTo>
                  <a:pt x="4712864" y="2099367"/>
                </a:lnTo>
                <a:lnTo>
                  <a:pt x="0" y="2099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0" name="Freeform 10"/>
          <p:cNvSpPr/>
          <p:nvPr/>
        </p:nvSpPr>
        <p:spPr>
          <a:xfrm rot="1941321">
            <a:off x="7534091" y="9000580"/>
            <a:ext cx="3986235" cy="4045073"/>
          </a:xfrm>
          <a:custGeom>
            <a:avLst/>
            <a:gdLst/>
            <a:ahLst/>
            <a:cxnLst/>
            <a:rect l="l" t="t" r="r" b="b"/>
            <a:pathLst>
              <a:path w="3986235" h="4045073">
                <a:moveTo>
                  <a:pt x="0" y="0"/>
                </a:moveTo>
                <a:lnTo>
                  <a:pt x="3986236" y="0"/>
                </a:lnTo>
                <a:lnTo>
                  <a:pt x="3986236" y="4045073"/>
                </a:lnTo>
                <a:lnTo>
                  <a:pt x="0" y="4045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1" name="Freeform 11"/>
          <p:cNvSpPr/>
          <p:nvPr/>
        </p:nvSpPr>
        <p:spPr>
          <a:xfrm>
            <a:off x="10799246" y="1028700"/>
            <a:ext cx="2284958" cy="970879"/>
          </a:xfrm>
          <a:custGeom>
            <a:avLst/>
            <a:gdLst/>
            <a:ahLst/>
            <a:cxnLst/>
            <a:rect l="l" t="t" r="r" b="b"/>
            <a:pathLst>
              <a:path w="2284958" h="970879">
                <a:moveTo>
                  <a:pt x="0" y="0"/>
                </a:moveTo>
                <a:lnTo>
                  <a:pt x="2284959" y="0"/>
                </a:lnTo>
                <a:lnTo>
                  <a:pt x="2284959" y="970879"/>
                </a:lnTo>
                <a:lnTo>
                  <a:pt x="0" y="970879"/>
                </a:lnTo>
                <a:lnTo>
                  <a:pt x="0" y="0"/>
                </a:lnTo>
                <a:close/>
              </a:path>
            </a:pathLst>
          </a:custGeom>
          <a:blipFill>
            <a:blip r:embed="rId8">
              <a:extLst>
                <a:ext uri="{96DAC541-7B7A-43D3-8B79-37D633B846F1}">
                  <asvg:svgBlip xmlns:asvg="http://schemas.microsoft.com/office/drawing/2016/SVG/main" r:embed="rId9"/>
                </a:ext>
              </a:extLst>
            </a:blip>
            <a:stretch>
              <a:fillRect l="-251496" b="-268500"/>
            </a:stretch>
          </a:blipFill>
        </p:spPr>
        <p:txBody>
          <a:bodyPr/>
          <a:lstStyle/>
          <a:p>
            <a:endParaRPr lang="en-CA"/>
          </a:p>
        </p:txBody>
      </p:sp>
      <p:sp>
        <p:nvSpPr>
          <p:cNvPr id="12" name="Freeform 12"/>
          <p:cNvSpPr/>
          <p:nvPr/>
        </p:nvSpPr>
        <p:spPr>
          <a:xfrm>
            <a:off x="-630695" y="466498"/>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0">
              <a:extLst>
                <a:ext uri="{96DAC541-7B7A-43D3-8B79-37D633B846F1}">
                  <asvg:svgBlip xmlns:asvg="http://schemas.microsoft.com/office/drawing/2016/SVG/main" r:embed="rId11"/>
                </a:ext>
              </a:extLst>
            </a:blip>
            <a:stretch>
              <a:fillRect l="-251496" b="-268500"/>
            </a:stretch>
          </a:blipFill>
        </p:spPr>
        <p:txBody>
          <a:bodyPr/>
          <a:lstStyle/>
          <a:p>
            <a:endParaRPr lang="en-CA"/>
          </a:p>
        </p:txBody>
      </p:sp>
      <p:sp>
        <p:nvSpPr>
          <p:cNvPr id="13" name="Freeform 13"/>
          <p:cNvSpPr/>
          <p:nvPr/>
        </p:nvSpPr>
        <p:spPr>
          <a:xfrm>
            <a:off x="12293284" y="790788"/>
            <a:ext cx="1521744" cy="646589"/>
          </a:xfrm>
          <a:custGeom>
            <a:avLst/>
            <a:gdLst/>
            <a:ahLst/>
            <a:cxnLst/>
            <a:rect l="l" t="t" r="r" b="b"/>
            <a:pathLst>
              <a:path w="1521744" h="646589">
                <a:moveTo>
                  <a:pt x="0" y="0"/>
                </a:moveTo>
                <a:lnTo>
                  <a:pt x="1521744" y="0"/>
                </a:lnTo>
                <a:lnTo>
                  <a:pt x="1521744" y="646589"/>
                </a:lnTo>
                <a:lnTo>
                  <a:pt x="0" y="64658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4" name="Freeform 14"/>
          <p:cNvSpPr/>
          <p:nvPr/>
        </p:nvSpPr>
        <p:spPr>
          <a:xfrm rot="-375698">
            <a:off x="3269914" y="8979591"/>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4">
              <a:extLst>
                <a:ext uri="{96DAC541-7B7A-43D3-8B79-37D633B846F1}">
                  <asvg:svgBlip xmlns:asvg="http://schemas.microsoft.com/office/drawing/2016/SVG/main" r:embed="rId15"/>
                </a:ext>
              </a:extLst>
            </a:blip>
            <a:stretch>
              <a:fillRect r="-162951" b="-156345"/>
            </a:stretch>
          </a:blipFill>
        </p:spPr>
        <p:txBody>
          <a:bodyPr/>
          <a:lstStyle/>
          <a:p>
            <a:endParaRPr lang="en-CA"/>
          </a:p>
        </p:txBody>
      </p:sp>
      <p:sp>
        <p:nvSpPr>
          <p:cNvPr id="15" name="Freeform 15"/>
          <p:cNvSpPr/>
          <p:nvPr/>
        </p:nvSpPr>
        <p:spPr>
          <a:xfrm rot="-375698">
            <a:off x="15940846" y="2320348"/>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6">
              <a:extLst>
                <a:ext uri="{96DAC541-7B7A-43D3-8B79-37D633B846F1}">
                  <asvg:svgBlip xmlns:asvg="http://schemas.microsoft.com/office/drawing/2016/SVG/main" r:embed="rId17"/>
                </a:ext>
              </a:extLst>
            </a:blip>
            <a:stretch>
              <a:fillRect r="-162951" b="-156345"/>
            </a:stretch>
          </a:blipFill>
        </p:spPr>
        <p:txBody>
          <a:bodyPr/>
          <a:lstStyle/>
          <a:p>
            <a:endParaRPr lang="en-CA"/>
          </a:p>
        </p:txBody>
      </p:sp>
      <p:grpSp>
        <p:nvGrpSpPr>
          <p:cNvPr id="16" name="Group 16"/>
          <p:cNvGrpSpPr/>
          <p:nvPr/>
        </p:nvGrpSpPr>
        <p:grpSpPr>
          <a:xfrm>
            <a:off x="6073270" y="2091404"/>
            <a:ext cx="6141113" cy="6156530"/>
            <a:chOff x="0" y="0"/>
            <a:chExt cx="8188150" cy="8208707"/>
          </a:xfrm>
        </p:grpSpPr>
      </p:grpSp>
      <p:sp>
        <p:nvSpPr>
          <p:cNvPr id="17" name="Freeform 17"/>
          <p:cNvSpPr/>
          <p:nvPr/>
        </p:nvSpPr>
        <p:spPr>
          <a:xfrm rot="6692274">
            <a:off x="-1526217" y="1631694"/>
            <a:ext cx="3052433" cy="4114800"/>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CA"/>
          </a:p>
        </p:txBody>
      </p:sp>
      <p:sp>
        <p:nvSpPr>
          <p:cNvPr id="18" name="Freeform 18"/>
          <p:cNvSpPr/>
          <p:nvPr/>
        </p:nvSpPr>
        <p:spPr>
          <a:xfrm rot="-4182721">
            <a:off x="16408410" y="7435524"/>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CA"/>
          </a:p>
        </p:txBody>
      </p:sp>
      <p:sp>
        <p:nvSpPr>
          <p:cNvPr id="19" name="TextBox 9">
            <a:extLst>
              <a:ext uri="{FF2B5EF4-FFF2-40B4-BE49-F238E27FC236}">
                <a16:creationId xmlns:a16="http://schemas.microsoft.com/office/drawing/2014/main" id="{721A6D1D-FCAF-4173-646B-87049A442959}"/>
              </a:ext>
            </a:extLst>
          </p:cNvPr>
          <p:cNvSpPr txBox="1"/>
          <p:nvPr/>
        </p:nvSpPr>
        <p:spPr>
          <a:xfrm>
            <a:off x="6224397" y="3612139"/>
            <a:ext cx="5663944" cy="3003130"/>
          </a:xfrm>
          <a:prstGeom prst="rect">
            <a:avLst/>
          </a:prstGeom>
        </p:spPr>
        <p:txBody>
          <a:bodyPr lIns="0" tIns="0" rIns="0" bIns="0" rtlCol="0" anchor="t">
            <a:spAutoFit/>
          </a:bodyPr>
          <a:lstStyle/>
          <a:p>
            <a:pPr algn="ctr">
              <a:lnSpc>
                <a:spcPts val="6000"/>
              </a:lnSpc>
            </a:pPr>
            <a:r>
              <a:rPr lang="en-US" sz="4000" dirty="0">
                <a:solidFill>
                  <a:srgbClr val="226245"/>
                </a:solidFill>
                <a:latin typeface="Bobby Jones"/>
                <a:ea typeface="Bobby Jones"/>
                <a:cs typeface="Bobby Jones"/>
                <a:sym typeface="Bobby Jones"/>
              </a:rPr>
              <a:t>Question 1:</a:t>
            </a:r>
          </a:p>
          <a:p>
            <a:pPr algn="ctr">
              <a:lnSpc>
                <a:spcPts val="6000"/>
              </a:lnSpc>
            </a:pPr>
            <a:r>
              <a:rPr lang="en-US" sz="4000" dirty="0">
                <a:solidFill>
                  <a:srgbClr val="226245"/>
                </a:solidFill>
                <a:latin typeface="Bobby Jones"/>
                <a:ea typeface="Bobby Jones"/>
                <a:cs typeface="Bobby Jones"/>
                <a:sym typeface="Bobby Jones"/>
              </a:rPr>
              <a:t>True or false: climate is a gradual change in weather patterns?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10395256" y="-736116"/>
            <a:ext cx="11759233" cy="1175923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339"/>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09702" y="6438897"/>
            <a:ext cx="2819403" cy="2819403"/>
          </a:xfrm>
          <a:custGeom>
            <a:avLst/>
            <a:gdLst/>
            <a:ahLst/>
            <a:cxnLst/>
            <a:rect l="l" t="t" r="r" b="b"/>
            <a:pathLst>
              <a:path w="2819403" h="2819403">
                <a:moveTo>
                  <a:pt x="0" y="0"/>
                </a:moveTo>
                <a:lnTo>
                  <a:pt x="2819404" y="0"/>
                </a:lnTo>
                <a:lnTo>
                  <a:pt x="2819404" y="2819403"/>
                </a:lnTo>
                <a:lnTo>
                  <a:pt x="0" y="2819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3870323" y="108610"/>
            <a:ext cx="4712864" cy="2099367"/>
          </a:xfrm>
          <a:custGeom>
            <a:avLst/>
            <a:gdLst/>
            <a:ahLst/>
            <a:cxnLst/>
            <a:rect l="l" t="t" r="r" b="b"/>
            <a:pathLst>
              <a:path w="4712864" h="2099367">
                <a:moveTo>
                  <a:pt x="0" y="0"/>
                </a:moveTo>
                <a:lnTo>
                  <a:pt x="4712864" y="0"/>
                </a:lnTo>
                <a:lnTo>
                  <a:pt x="4712864" y="2099367"/>
                </a:lnTo>
                <a:lnTo>
                  <a:pt x="0" y="2099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1941321">
            <a:off x="7534091" y="9000580"/>
            <a:ext cx="3986235" cy="4045073"/>
          </a:xfrm>
          <a:custGeom>
            <a:avLst/>
            <a:gdLst/>
            <a:ahLst/>
            <a:cxnLst/>
            <a:rect l="l" t="t" r="r" b="b"/>
            <a:pathLst>
              <a:path w="3986235" h="4045073">
                <a:moveTo>
                  <a:pt x="0" y="0"/>
                </a:moveTo>
                <a:lnTo>
                  <a:pt x="3986236" y="0"/>
                </a:lnTo>
                <a:lnTo>
                  <a:pt x="3986236" y="4045073"/>
                </a:lnTo>
                <a:lnTo>
                  <a:pt x="0" y="4045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9984004" y="2278229"/>
            <a:ext cx="7662049" cy="6101777"/>
          </a:xfrm>
          <a:custGeom>
            <a:avLst/>
            <a:gdLst/>
            <a:ahLst/>
            <a:cxnLst/>
            <a:rect l="l" t="t" r="r" b="b"/>
            <a:pathLst>
              <a:path w="7662049" h="6101777">
                <a:moveTo>
                  <a:pt x="0" y="0"/>
                </a:moveTo>
                <a:lnTo>
                  <a:pt x="7662049" y="0"/>
                </a:lnTo>
                <a:lnTo>
                  <a:pt x="7662049" y="6101778"/>
                </a:lnTo>
                <a:lnTo>
                  <a:pt x="0" y="61017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TextBox 9"/>
          <p:cNvSpPr txBox="1"/>
          <p:nvPr/>
        </p:nvSpPr>
        <p:spPr>
          <a:xfrm>
            <a:off x="1901754" y="2863768"/>
            <a:ext cx="5663944" cy="1590675"/>
          </a:xfrm>
          <a:prstGeom prst="rect">
            <a:avLst/>
          </a:prstGeom>
        </p:spPr>
        <p:txBody>
          <a:bodyPr lIns="0" tIns="0" rIns="0" bIns="0" rtlCol="0" anchor="t">
            <a:spAutoFit/>
          </a:bodyPr>
          <a:lstStyle/>
          <a:p>
            <a:pPr algn="l">
              <a:lnSpc>
                <a:spcPts val="6000"/>
              </a:lnSpc>
            </a:pPr>
            <a:r>
              <a:rPr lang="en-US" sz="6000" dirty="0">
                <a:solidFill>
                  <a:srgbClr val="226245"/>
                </a:solidFill>
                <a:latin typeface="Bobby Jones"/>
                <a:ea typeface="Bobby Jones"/>
                <a:cs typeface="Bobby Jones"/>
                <a:sym typeface="Bobby Jones"/>
              </a:rPr>
              <a:t>Causes of Climate Change</a:t>
            </a:r>
          </a:p>
        </p:txBody>
      </p:sp>
      <p:sp>
        <p:nvSpPr>
          <p:cNvPr id="10" name="TextBox 10"/>
          <p:cNvSpPr txBox="1"/>
          <p:nvPr/>
        </p:nvSpPr>
        <p:spPr>
          <a:xfrm>
            <a:off x="1901754" y="4768768"/>
            <a:ext cx="7443486" cy="2767330"/>
          </a:xfrm>
          <a:prstGeom prst="rect">
            <a:avLst/>
          </a:prstGeom>
        </p:spPr>
        <p:txBody>
          <a:bodyPr lIns="0" tIns="0" rIns="0" bIns="0" rtlCol="0" anchor="t">
            <a:spAutoFit/>
          </a:bodyPr>
          <a:lstStyle/>
          <a:p>
            <a:pPr algn="l">
              <a:lnSpc>
                <a:spcPts val="3380"/>
              </a:lnSpc>
            </a:pPr>
            <a:r>
              <a:rPr lang="en-US" sz="2600" spc="78" dirty="0">
                <a:solidFill>
                  <a:srgbClr val="000000"/>
                </a:solidFill>
                <a:latin typeface="Biski"/>
                <a:ea typeface="Biski"/>
                <a:cs typeface="Biski"/>
                <a:sym typeface="Biski"/>
              </a:rPr>
              <a:t>The main cause of climate change is the increase in greenhouse gas emissions such as carbon dioxide (CO2) and methane (CH4). The main sources include the burning of fossil fuels, deforestation, and intensive agriculture.</a:t>
            </a:r>
          </a:p>
        </p:txBody>
      </p:sp>
      <p:sp>
        <p:nvSpPr>
          <p:cNvPr id="11" name="Freeform 11"/>
          <p:cNvSpPr/>
          <p:nvPr/>
        </p:nvSpPr>
        <p:spPr>
          <a:xfrm>
            <a:off x="10799246" y="1028700"/>
            <a:ext cx="2284958" cy="970879"/>
          </a:xfrm>
          <a:custGeom>
            <a:avLst/>
            <a:gdLst/>
            <a:ahLst/>
            <a:cxnLst/>
            <a:rect l="l" t="t" r="r" b="b"/>
            <a:pathLst>
              <a:path w="2284958" h="970879">
                <a:moveTo>
                  <a:pt x="0" y="0"/>
                </a:moveTo>
                <a:lnTo>
                  <a:pt x="2284959" y="0"/>
                </a:lnTo>
                <a:lnTo>
                  <a:pt x="2284959" y="970879"/>
                </a:lnTo>
                <a:lnTo>
                  <a:pt x="0" y="970879"/>
                </a:lnTo>
                <a:lnTo>
                  <a:pt x="0" y="0"/>
                </a:lnTo>
                <a:close/>
              </a:path>
            </a:pathLst>
          </a:custGeom>
          <a:blipFill>
            <a:blip r:embed="rId10">
              <a:extLst>
                <a:ext uri="{96DAC541-7B7A-43D3-8B79-37D633B846F1}">
                  <asvg:svgBlip xmlns:asvg="http://schemas.microsoft.com/office/drawing/2016/SVG/main" r:embed="rId11"/>
                </a:ext>
              </a:extLst>
            </a:blip>
            <a:stretch>
              <a:fillRect l="-251496" b="-268500"/>
            </a:stretch>
          </a:blipFill>
        </p:spPr>
        <p:txBody>
          <a:bodyPr/>
          <a:lstStyle/>
          <a:p>
            <a:endParaRPr lang="en-CA"/>
          </a:p>
        </p:txBody>
      </p:sp>
      <p:sp>
        <p:nvSpPr>
          <p:cNvPr id="12" name="Freeform 12"/>
          <p:cNvSpPr/>
          <p:nvPr/>
        </p:nvSpPr>
        <p:spPr>
          <a:xfrm>
            <a:off x="-630695" y="466498"/>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3" name="Freeform 13"/>
          <p:cNvSpPr/>
          <p:nvPr/>
        </p:nvSpPr>
        <p:spPr>
          <a:xfrm>
            <a:off x="12293284" y="790788"/>
            <a:ext cx="1521744" cy="646589"/>
          </a:xfrm>
          <a:custGeom>
            <a:avLst/>
            <a:gdLst/>
            <a:ahLst/>
            <a:cxnLst/>
            <a:rect l="l" t="t" r="r" b="b"/>
            <a:pathLst>
              <a:path w="1521744" h="646589">
                <a:moveTo>
                  <a:pt x="0" y="0"/>
                </a:moveTo>
                <a:lnTo>
                  <a:pt x="1521744" y="0"/>
                </a:lnTo>
                <a:lnTo>
                  <a:pt x="1521744" y="646589"/>
                </a:lnTo>
                <a:lnTo>
                  <a:pt x="0" y="646589"/>
                </a:lnTo>
                <a:lnTo>
                  <a:pt x="0" y="0"/>
                </a:lnTo>
                <a:close/>
              </a:path>
            </a:pathLst>
          </a:custGeom>
          <a:blipFill>
            <a:blip r:embed="rId14">
              <a:extLst>
                <a:ext uri="{96DAC541-7B7A-43D3-8B79-37D633B846F1}">
                  <asvg:svgBlip xmlns:asvg="http://schemas.microsoft.com/office/drawing/2016/SVG/main" r:embed="rId15"/>
                </a:ext>
              </a:extLst>
            </a:blip>
            <a:stretch>
              <a:fillRect l="-251496" b="-268500"/>
            </a:stretch>
          </a:blipFill>
        </p:spPr>
        <p:txBody>
          <a:bodyPr/>
          <a:lstStyle/>
          <a:p>
            <a:endParaRPr lang="en-CA"/>
          </a:p>
        </p:txBody>
      </p:sp>
      <p:sp>
        <p:nvSpPr>
          <p:cNvPr id="14" name="Freeform 14"/>
          <p:cNvSpPr/>
          <p:nvPr/>
        </p:nvSpPr>
        <p:spPr>
          <a:xfrm rot="-375698">
            <a:off x="3269914" y="8979591"/>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6">
              <a:extLst>
                <a:ext uri="{96DAC541-7B7A-43D3-8B79-37D633B846F1}">
                  <asvg:svgBlip xmlns:asvg="http://schemas.microsoft.com/office/drawing/2016/SVG/main" r:embed="rId17"/>
                </a:ext>
              </a:extLst>
            </a:blip>
            <a:stretch>
              <a:fillRect r="-162951" b="-156345"/>
            </a:stretch>
          </a:blipFill>
        </p:spPr>
        <p:txBody>
          <a:bodyPr/>
          <a:lstStyle/>
          <a:p>
            <a:endParaRPr lang="en-CA"/>
          </a:p>
        </p:txBody>
      </p:sp>
      <p:sp>
        <p:nvSpPr>
          <p:cNvPr id="15" name="Freeform 15"/>
          <p:cNvSpPr/>
          <p:nvPr/>
        </p:nvSpPr>
        <p:spPr>
          <a:xfrm rot="-375698">
            <a:off x="15940846" y="2320348"/>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8">
              <a:extLst>
                <a:ext uri="{96DAC541-7B7A-43D3-8B79-37D633B846F1}">
                  <asvg:svgBlip xmlns:asvg="http://schemas.microsoft.com/office/drawing/2016/SVG/main" r:embed="rId19"/>
                </a:ext>
              </a:extLst>
            </a:blip>
            <a:stretch>
              <a:fillRect r="-162951" b="-156345"/>
            </a:stretch>
          </a:blipFill>
        </p:spPr>
        <p:txBody>
          <a:bodyPr/>
          <a:lstStyle/>
          <a:p>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7CB"/>
        </a:solidFill>
        <a:effectLst/>
      </p:bgPr>
    </p:bg>
    <p:spTree>
      <p:nvGrpSpPr>
        <p:cNvPr id="1" name=""/>
        <p:cNvGrpSpPr/>
        <p:nvPr/>
      </p:nvGrpSpPr>
      <p:grpSpPr>
        <a:xfrm>
          <a:off x="0" y="0"/>
          <a:ext cx="0" cy="0"/>
          <a:chOff x="0" y="0"/>
          <a:chExt cx="0" cy="0"/>
        </a:xfrm>
      </p:grpSpPr>
      <p:sp>
        <p:nvSpPr>
          <p:cNvPr id="2" name="Freeform 2"/>
          <p:cNvSpPr/>
          <p:nvPr/>
        </p:nvSpPr>
        <p:spPr>
          <a:xfrm>
            <a:off x="6842383" y="242928"/>
            <a:ext cx="2182403" cy="1920515"/>
          </a:xfrm>
          <a:custGeom>
            <a:avLst/>
            <a:gdLst/>
            <a:ahLst/>
            <a:cxnLst/>
            <a:rect l="l" t="t" r="r" b="b"/>
            <a:pathLst>
              <a:path w="2182403" h="1920515">
                <a:moveTo>
                  <a:pt x="0" y="0"/>
                </a:moveTo>
                <a:lnTo>
                  <a:pt x="2182403" y="0"/>
                </a:lnTo>
                <a:lnTo>
                  <a:pt x="2182403" y="1920514"/>
                </a:lnTo>
                <a:lnTo>
                  <a:pt x="0" y="1920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3" name="Group 3"/>
          <p:cNvGrpSpPr/>
          <p:nvPr/>
        </p:nvGrpSpPr>
        <p:grpSpPr>
          <a:xfrm>
            <a:off x="10395256" y="-736116"/>
            <a:ext cx="11759233" cy="1175923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5230"/>
            </a:solidFill>
          </p:spPr>
          <p:txBody>
            <a:bodyPr/>
            <a:lstStyle/>
            <a:p>
              <a:endParaRPr lang="en-CA"/>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641655" y="510596"/>
            <a:ext cx="3511580" cy="3019959"/>
          </a:xfrm>
          <a:custGeom>
            <a:avLst/>
            <a:gdLst/>
            <a:ahLst/>
            <a:cxnLst/>
            <a:rect l="l" t="t" r="r" b="b"/>
            <a:pathLst>
              <a:path w="3511580" h="3019959">
                <a:moveTo>
                  <a:pt x="0" y="0"/>
                </a:moveTo>
                <a:lnTo>
                  <a:pt x="3511580" y="0"/>
                </a:lnTo>
                <a:lnTo>
                  <a:pt x="3511580" y="3019958"/>
                </a:lnTo>
                <a:lnTo>
                  <a:pt x="0" y="3019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11027257" y="2429033"/>
            <a:ext cx="3521124" cy="2714467"/>
          </a:xfrm>
          <a:custGeom>
            <a:avLst/>
            <a:gdLst/>
            <a:ahLst/>
            <a:cxnLst/>
            <a:rect l="l" t="t" r="r" b="b"/>
            <a:pathLst>
              <a:path w="3521124" h="2714467">
                <a:moveTo>
                  <a:pt x="0" y="0"/>
                </a:moveTo>
                <a:lnTo>
                  <a:pt x="3521125" y="0"/>
                </a:lnTo>
                <a:lnTo>
                  <a:pt x="3521125" y="2714467"/>
                </a:lnTo>
                <a:lnTo>
                  <a:pt x="0" y="2714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2262782" y="5889571"/>
            <a:ext cx="2799508" cy="2483928"/>
          </a:xfrm>
          <a:custGeom>
            <a:avLst/>
            <a:gdLst/>
            <a:ahLst/>
            <a:cxnLst/>
            <a:rect l="l" t="t" r="r" b="b"/>
            <a:pathLst>
              <a:path w="2799508" h="2483928">
                <a:moveTo>
                  <a:pt x="0" y="0"/>
                </a:moveTo>
                <a:lnTo>
                  <a:pt x="2799508" y="0"/>
                </a:lnTo>
                <a:lnTo>
                  <a:pt x="2799508" y="2483928"/>
                </a:lnTo>
                <a:lnTo>
                  <a:pt x="0" y="2483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15196453" y="7266300"/>
            <a:ext cx="2401985" cy="2696105"/>
          </a:xfrm>
          <a:custGeom>
            <a:avLst/>
            <a:gdLst/>
            <a:ahLst/>
            <a:cxnLst/>
            <a:rect l="l" t="t" r="r" b="b"/>
            <a:pathLst>
              <a:path w="2401985" h="2696105">
                <a:moveTo>
                  <a:pt x="0" y="0"/>
                </a:moveTo>
                <a:lnTo>
                  <a:pt x="2401984" y="0"/>
                </a:lnTo>
                <a:lnTo>
                  <a:pt x="2401984" y="2696105"/>
                </a:lnTo>
                <a:lnTo>
                  <a:pt x="0" y="269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Freeform 10"/>
          <p:cNvSpPr/>
          <p:nvPr/>
        </p:nvSpPr>
        <p:spPr>
          <a:xfrm>
            <a:off x="8077086" y="6172200"/>
            <a:ext cx="4230168" cy="4114800"/>
          </a:xfrm>
          <a:custGeom>
            <a:avLst/>
            <a:gdLst/>
            <a:ahLst/>
            <a:cxnLst/>
            <a:rect l="l" t="t" r="r" b="b"/>
            <a:pathLst>
              <a:path w="4230168" h="4114800">
                <a:moveTo>
                  <a:pt x="0" y="0"/>
                </a:moveTo>
                <a:lnTo>
                  <a:pt x="4230169" y="0"/>
                </a:lnTo>
                <a:lnTo>
                  <a:pt x="423016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1" name="Freeform 11"/>
          <p:cNvSpPr/>
          <p:nvPr/>
        </p:nvSpPr>
        <p:spPr>
          <a:xfrm>
            <a:off x="8162048" y="2163442"/>
            <a:ext cx="2137958" cy="2296635"/>
          </a:xfrm>
          <a:custGeom>
            <a:avLst/>
            <a:gdLst/>
            <a:ahLst/>
            <a:cxnLst/>
            <a:rect l="l" t="t" r="r" b="b"/>
            <a:pathLst>
              <a:path w="2137958" h="2296635">
                <a:moveTo>
                  <a:pt x="0" y="0"/>
                </a:moveTo>
                <a:lnTo>
                  <a:pt x="2137958" y="0"/>
                </a:lnTo>
                <a:lnTo>
                  <a:pt x="2137958" y="2296635"/>
                </a:lnTo>
                <a:lnTo>
                  <a:pt x="0" y="22966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2" name="Freeform 12"/>
          <p:cNvSpPr/>
          <p:nvPr/>
        </p:nvSpPr>
        <p:spPr>
          <a:xfrm rot="1539956">
            <a:off x="14612598" y="4302831"/>
            <a:ext cx="3569695" cy="2304076"/>
          </a:xfrm>
          <a:custGeom>
            <a:avLst/>
            <a:gdLst/>
            <a:ahLst/>
            <a:cxnLst/>
            <a:rect l="l" t="t" r="r" b="b"/>
            <a:pathLst>
              <a:path w="3569695" h="2304076">
                <a:moveTo>
                  <a:pt x="0" y="0"/>
                </a:moveTo>
                <a:lnTo>
                  <a:pt x="3569695" y="0"/>
                </a:lnTo>
                <a:lnTo>
                  <a:pt x="3569695" y="2304076"/>
                </a:lnTo>
                <a:lnTo>
                  <a:pt x="0" y="2304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3" name="TextBox 13"/>
          <p:cNvSpPr txBox="1"/>
          <p:nvPr/>
        </p:nvSpPr>
        <p:spPr>
          <a:xfrm>
            <a:off x="782085" y="992036"/>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What are fossil fuels?</a:t>
            </a:r>
          </a:p>
        </p:txBody>
      </p:sp>
      <p:sp>
        <p:nvSpPr>
          <p:cNvPr id="14" name="TextBox 14"/>
          <p:cNvSpPr txBox="1"/>
          <p:nvPr/>
        </p:nvSpPr>
        <p:spPr>
          <a:xfrm>
            <a:off x="718562" y="2745423"/>
            <a:ext cx="7443486" cy="662495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Fossil fuels are energy sources like oil, coal and natural gas. We use these to drive our cars, heat our homes/schools and provide light.</a:t>
            </a:r>
          </a:p>
          <a:p>
            <a:pPr algn="l">
              <a:lnSpc>
                <a:spcPts val="3380"/>
              </a:lnSpc>
            </a:pPr>
            <a:endParaRPr lang="en-US" sz="2600" spc="78">
              <a:solidFill>
                <a:srgbClr val="000000"/>
              </a:solidFill>
              <a:latin typeface="Biski"/>
              <a:ea typeface="Biski"/>
              <a:cs typeface="Biski"/>
              <a:sym typeface="Biski"/>
            </a:endParaRPr>
          </a:p>
          <a:p>
            <a:pPr algn="l">
              <a:lnSpc>
                <a:spcPts val="3380"/>
              </a:lnSpc>
            </a:pPr>
            <a:endParaRPr lang="en-US" sz="2600" spc="78">
              <a:solidFill>
                <a:srgbClr val="000000"/>
              </a:solidFill>
              <a:latin typeface="Biski"/>
              <a:ea typeface="Biski"/>
              <a:cs typeface="Biski"/>
              <a:sym typeface="Biski"/>
            </a:endParaRPr>
          </a:p>
          <a:p>
            <a:pPr algn="l">
              <a:lnSpc>
                <a:spcPts val="3380"/>
              </a:lnSpc>
            </a:pPr>
            <a:r>
              <a:rPr lang="en-US" sz="2600" spc="78">
                <a:solidFill>
                  <a:srgbClr val="000000"/>
                </a:solidFill>
                <a:latin typeface="Biski"/>
                <a:ea typeface="Biski"/>
                <a:cs typeface="Biski"/>
                <a:sym typeface="Biski"/>
              </a:rPr>
              <a:t>Fossil fuels are formed as ancient animals buried under the ground decompose. Using these resources pollutes the earth, intensifying climate change.</a:t>
            </a:r>
          </a:p>
          <a:p>
            <a:pPr algn="l">
              <a:lnSpc>
                <a:spcPts val="3380"/>
              </a:lnSpc>
            </a:pPr>
            <a:endParaRPr lang="en-US" sz="2600" spc="78">
              <a:solidFill>
                <a:srgbClr val="000000"/>
              </a:solidFill>
              <a:latin typeface="Biski"/>
              <a:ea typeface="Biski"/>
              <a:cs typeface="Biski"/>
              <a:sym typeface="Biski"/>
            </a:endParaRPr>
          </a:p>
          <a:p>
            <a:pPr algn="l">
              <a:lnSpc>
                <a:spcPts val="3380"/>
              </a:lnSpc>
            </a:pPr>
            <a:endParaRPr lang="en-US" sz="2600" spc="78">
              <a:solidFill>
                <a:srgbClr val="000000"/>
              </a:solidFill>
              <a:latin typeface="Biski"/>
              <a:ea typeface="Biski"/>
              <a:cs typeface="Biski"/>
              <a:sym typeface="Biski"/>
            </a:endParaRPr>
          </a:p>
          <a:p>
            <a:pPr algn="l">
              <a:lnSpc>
                <a:spcPts val="3380"/>
              </a:lnSpc>
            </a:pPr>
            <a:r>
              <a:rPr lang="en-US" sz="2600" spc="78">
                <a:solidFill>
                  <a:srgbClr val="000000"/>
                </a:solidFill>
                <a:latin typeface="Biski"/>
                <a:ea typeface="Biski"/>
                <a:cs typeface="Biski"/>
                <a:sym typeface="Biski"/>
              </a:rPr>
              <a:t>It takes a million years to create fossil fuels, but only seconds to burn them.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D9C0"/>
        </a:solidFill>
        <a:effectLst/>
      </p:bgPr>
    </p:bg>
    <p:spTree>
      <p:nvGrpSpPr>
        <p:cNvPr id="1" name=""/>
        <p:cNvGrpSpPr/>
        <p:nvPr/>
      </p:nvGrpSpPr>
      <p:grpSpPr>
        <a:xfrm>
          <a:off x="0" y="0"/>
          <a:ext cx="0" cy="0"/>
          <a:chOff x="0" y="0"/>
          <a:chExt cx="0" cy="0"/>
        </a:xfrm>
      </p:grpSpPr>
      <p:sp>
        <p:nvSpPr>
          <p:cNvPr id="2" name="Freeform 2"/>
          <p:cNvSpPr/>
          <p:nvPr/>
        </p:nvSpPr>
        <p:spPr>
          <a:xfrm>
            <a:off x="340670" y="345386"/>
            <a:ext cx="7315200" cy="3857105"/>
          </a:xfrm>
          <a:custGeom>
            <a:avLst/>
            <a:gdLst/>
            <a:ahLst/>
            <a:cxnLst/>
            <a:rect l="l" t="t" r="r" b="b"/>
            <a:pathLst>
              <a:path w="7315200" h="3857105">
                <a:moveTo>
                  <a:pt x="0" y="0"/>
                </a:moveTo>
                <a:lnTo>
                  <a:pt x="7315200" y="0"/>
                </a:lnTo>
                <a:lnTo>
                  <a:pt x="7315200" y="3857106"/>
                </a:lnTo>
                <a:lnTo>
                  <a:pt x="0" y="3857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10800000">
            <a:off x="14613711" y="-302770"/>
            <a:ext cx="5062953" cy="4114800"/>
          </a:xfrm>
          <a:custGeom>
            <a:avLst/>
            <a:gdLst/>
            <a:ahLst/>
            <a:cxnLst/>
            <a:rect l="l" t="t" r="r" b="b"/>
            <a:pathLst>
              <a:path w="5062953" h="4114800">
                <a:moveTo>
                  <a:pt x="0" y="0"/>
                </a:moveTo>
                <a:lnTo>
                  <a:pt x="5062953" y="0"/>
                </a:lnTo>
                <a:lnTo>
                  <a:pt x="50629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2201279" y="8138728"/>
            <a:ext cx="5955246" cy="2512031"/>
          </a:xfrm>
          <a:custGeom>
            <a:avLst/>
            <a:gdLst/>
            <a:ahLst/>
            <a:cxnLst/>
            <a:rect l="l" t="t" r="r" b="b"/>
            <a:pathLst>
              <a:path w="5955246" h="2512031">
                <a:moveTo>
                  <a:pt x="0" y="0"/>
                </a:moveTo>
                <a:lnTo>
                  <a:pt x="5955246" y="0"/>
                </a:lnTo>
                <a:lnTo>
                  <a:pt x="5955246" y="2512031"/>
                </a:lnTo>
                <a:lnTo>
                  <a:pt x="0" y="2512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26643" y="5398511"/>
            <a:ext cx="7286366" cy="4888489"/>
          </a:xfrm>
          <a:custGeom>
            <a:avLst/>
            <a:gdLst/>
            <a:ahLst/>
            <a:cxnLst/>
            <a:rect l="l" t="t" r="r" b="b"/>
            <a:pathLst>
              <a:path w="7286366" h="4888489">
                <a:moveTo>
                  <a:pt x="0" y="0"/>
                </a:moveTo>
                <a:lnTo>
                  <a:pt x="7286367" y="0"/>
                </a:lnTo>
                <a:lnTo>
                  <a:pt x="7286367" y="4888489"/>
                </a:lnTo>
                <a:lnTo>
                  <a:pt x="0" y="4888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TextBox 6"/>
          <p:cNvSpPr txBox="1"/>
          <p:nvPr/>
        </p:nvSpPr>
        <p:spPr>
          <a:xfrm>
            <a:off x="8641550" y="2779387"/>
            <a:ext cx="5663944" cy="828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Deforestation</a:t>
            </a:r>
          </a:p>
        </p:txBody>
      </p:sp>
      <p:sp>
        <p:nvSpPr>
          <p:cNvPr id="7" name="TextBox 7"/>
          <p:cNvSpPr txBox="1"/>
          <p:nvPr/>
        </p:nvSpPr>
        <p:spPr>
          <a:xfrm>
            <a:off x="8641550" y="3621530"/>
            <a:ext cx="7119458" cy="4481830"/>
          </a:xfrm>
          <a:prstGeom prst="rect">
            <a:avLst/>
          </a:prstGeom>
        </p:spPr>
        <p:txBody>
          <a:bodyPr lIns="0" tIns="0" rIns="0" bIns="0" rtlCol="0" anchor="t">
            <a:spAutoFit/>
          </a:bodyPr>
          <a:lstStyle/>
          <a:p>
            <a:pPr algn="l">
              <a:lnSpc>
                <a:spcPts val="3380"/>
              </a:lnSpc>
            </a:pPr>
            <a:r>
              <a:rPr lang="en-US" sz="2600" spc="78" dirty="0">
                <a:solidFill>
                  <a:srgbClr val="000000"/>
                </a:solidFill>
                <a:latin typeface="Biski"/>
                <a:ea typeface="Biski"/>
                <a:cs typeface="Biski"/>
                <a:sym typeface="Biski"/>
              </a:rPr>
              <a:t>Deforestation is the act of cutting down large quantities of trees for industry like paper and cardboard. Trees keep large quantities of CO2 trapped in their leaves and branches, helping reduce climate change effects. Cutting down trees results in large quantities of CO2 being released into the atmosphere and a loss in animal habitats.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UM Document" ma:contentTypeID="0x0101008E7D34965E047E43BD6EF07C12C1850000612CD1E0E0C66242B8F03054E1A68747" ma:contentTypeVersion="19" ma:contentTypeDescription="" ma:contentTypeScope="" ma:versionID="3076c0856806a05067120dc7db3b2243">
  <xsd:schema xmlns:xsd="http://www.w3.org/2001/XMLSchema" xmlns:xs="http://www.w3.org/2001/XMLSchema" xmlns:p="http://schemas.microsoft.com/office/2006/metadata/properties" xmlns:ns2="1a0ba955-24db-4176-9a59-240a59452274" xmlns:ns3="269476da-1ff6-4a8b-b4ba-50b9baabad52" xmlns:ns4="a88c5290-c772-473c-ba69-ea772b6cbf71" xmlns:ns5="d3167391-cca0-4f5a-961c-5b741670d4af" targetNamespace="http://schemas.microsoft.com/office/2006/metadata/properties" ma:root="true" ma:fieldsID="11873f44684fabc144934d56cc13c754" ns2:_="" ns3:_="" ns4:_="" ns5:_="">
    <xsd:import namespace="1a0ba955-24db-4176-9a59-240a59452274"/>
    <xsd:import namespace="269476da-1ff6-4a8b-b4ba-50b9baabad52"/>
    <xsd:import namespace="a88c5290-c772-473c-ba69-ea772b6cbf71"/>
    <xsd:import namespace="d3167391-cca0-4f5a-961c-5b741670d4af"/>
    <xsd:element name="properties">
      <xsd:complexType>
        <xsd:sequence>
          <xsd:element name="documentManagement">
            <xsd:complexType>
              <xsd:all>
                <xsd:element ref="ns2:RelativeURL"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LengthInSeconds" minOccurs="0"/>
                <xsd:element ref="ns3:MediaServiceSearchProperties" minOccurs="0"/>
                <xsd:element ref="ns3:MediaServiceDateTaken" minOccurs="0"/>
                <xsd:element ref="ns5:ExcludeFromSearc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ba955-24db-4176-9a59-240a59452274" elementFormDefault="qualified">
    <xsd:import namespace="http://schemas.microsoft.com/office/2006/documentManagement/types"/>
    <xsd:import namespace="http://schemas.microsoft.com/office/infopath/2007/PartnerControls"/>
    <xsd:element name="RelativeURL" ma:index="8" nillable="true" ma:displayName="Relative URL" ma:internalName="Relative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9476da-1ff6-4a8b-b4ba-50b9baabad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1fd1efb-31e9-4902-9d80-aee0f38b8e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8c5290-c772-473c-ba69-ea772b6cbf7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6b2fda2-cae1-4108-9fdc-45f2cb3bcb36}" ma:internalName="TaxCatchAll" ma:showField="CatchAllData" ma:web="a88c5290-c772-473c-ba69-ea772b6cbf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167391-cca0-4f5a-961c-5b741670d4af" elementFormDefault="qualified">
    <xsd:import namespace="http://schemas.microsoft.com/office/2006/documentManagement/types"/>
    <xsd:import namespace="http://schemas.microsoft.com/office/infopath/2007/PartnerControls"/>
    <xsd:element name="ExcludeFromSearch" ma:index="23" nillable="true" ma:displayName="Exclude From Search" ma:default="0" ma:internalName="ExcludeFromSearch">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xcludeFromSearch xmlns="d3167391-cca0-4f5a-961c-5b741670d4af">false</ExcludeFromSearch>
    <lcf76f155ced4ddcb4097134ff3c332f xmlns="269476da-1ff6-4a8b-b4ba-50b9baabad52">
      <Terms xmlns="http://schemas.microsoft.com/office/infopath/2007/PartnerControls"/>
    </lcf76f155ced4ddcb4097134ff3c332f>
    <TaxCatchAll xmlns="a88c5290-c772-473c-ba69-ea772b6cbf71" xsi:nil="true"/>
    <RelativeURL xmlns="1a0ba955-24db-4176-9a59-240a59452274">/documents/residents/environment/2024 Update - City of Windsor Climate Change Presentation.pptx</RelativeURL>
  </documentManagement>
</p:properties>
</file>

<file path=customXml/itemProps1.xml><?xml version="1.0" encoding="utf-8"?>
<ds:datastoreItem xmlns:ds="http://schemas.openxmlformats.org/officeDocument/2006/customXml" ds:itemID="{808D53CF-4C4A-42D1-8FE7-44A7461D322C}"/>
</file>

<file path=customXml/itemProps2.xml><?xml version="1.0" encoding="utf-8"?>
<ds:datastoreItem xmlns:ds="http://schemas.openxmlformats.org/officeDocument/2006/customXml" ds:itemID="{83326FC9-234E-4922-B7C3-B2FCE6BB9647}"/>
</file>

<file path=customXml/itemProps3.xml><?xml version="1.0" encoding="utf-8"?>
<ds:datastoreItem xmlns:ds="http://schemas.openxmlformats.org/officeDocument/2006/customXml" ds:itemID="{C5265A5D-3A90-480E-B09B-8AB5DCFB6CE9}"/>
</file>

<file path=docProps/app.xml><?xml version="1.0" encoding="utf-8"?>
<Properties xmlns="http://schemas.openxmlformats.org/officeDocument/2006/extended-properties" xmlns:vt="http://schemas.openxmlformats.org/officeDocument/2006/docPropsVTypes">
  <TotalTime>329</TotalTime>
  <Words>1167</Words>
  <Application>Microsoft Office PowerPoint</Application>
  <PresentationFormat>Custom</PresentationFormat>
  <Paragraphs>120</Paragraphs>
  <Slides>30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Calibri</vt:lpstr>
      <vt:lpstr>Bobby Jones</vt:lpstr>
      <vt:lpstr>Biski</vt:lpstr>
      <vt:lpstr>Biski Bold Italics</vt:lpstr>
      <vt:lpstr>Arial</vt:lpstr>
      <vt:lpstr>Biski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Education Presentation</dc:title>
  <cp:lastModifiedBy>Lachance, Nolan</cp:lastModifiedBy>
  <cp:revision>8</cp:revision>
  <dcterms:created xsi:type="dcterms:W3CDTF">2006-08-16T00:00:00Z</dcterms:created>
  <dcterms:modified xsi:type="dcterms:W3CDTF">2024-11-28T20:55:22Z</dcterms:modified>
  <dc:identifier>DAGXlrZnv6c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0x0101008E7D34965E047E43BD6EF07C12C1850000612CD1E0E0C66242B8F03054E1A68747</vt:lpwstr>
  </property>
</Properties>
</file>