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8.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243713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1pPr>
    <a:lvl2pPr marL="0" marR="0" indent="914216"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2pPr>
    <a:lvl3pPr marL="0" marR="0" indent="1828433"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3pPr>
    <a:lvl4pPr marL="0" marR="0" indent="2742651"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4pPr>
    <a:lvl5pPr marL="0" marR="0" indent="3656867"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5pPr>
    <a:lvl6pPr marL="0" marR="0" indent="4571086"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6pPr>
    <a:lvl7pPr marL="0" marR="0" indent="5485303"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7pPr>
    <a:lvl8pPr marL="0" marR="0" indent="6399519"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8pPr>
    <a:lvl9pPr marL="0" marR="0" indent="7313737"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C7B018BB-80A7-4F77-B60F-C8B233D01FF8}" styleName="">
    <a:tblBg/>
    <a:wholeTbl>
      <a:tcTxStyle b="on" i="on">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0D0"/>
          </a:solidFill>
        </a:fill>
      </a:tcStyle>
    </a:wholeTbl>
    <a:band2H>
      <a:tcTxStyle/>
      <a:tcStyle>
        <a:tcBdr/>
        <a:fill>
          <a:solidFill>
            <a:srgbClr val="E9E9E9"/>
          </a:solidFill>
        </a:fill>
      </a:tcStyle>
    </a:band2H>
    <a:firstCol>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n">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CDE"/>
          </a:solidFill>
        </a:fill>
      </a:tcStyle>
    </a:wholeTbl>
    <a:band2H>
      <a:tcTxStyle/>
      <a:tcStyle>
        <a:tcBdr/>
        <a:fill>
          <a:solidFill>
            <a:srgbClr val="EEEEEF"/>
          </a:solidFill>
        </a:fill>
      </a:tcStyle>
    </a:band2H>
    <a:firstCol>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Col>
    <a:la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lastRow>
    <a:fir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Row>
  </a:tblStyle>
  <a:tblStyle styleId="{CF821DB8-F4EB-4A41-A1BA-3FCAFE7338EE}" styleName="">
    <a:tblBg/>
    <a:wholeTbl>
      <a:tcTxStyle b="on" i="on">
        <a:font>
          <a:latin typeface="Lato Light"/>
          <a:ea typeface="Lato Light"/>
          <a:cs typeface="Lato Light"/>
        </a:font>
        <a:srgbClr val="7F7F7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CECEC"/>
          </a:solidFill>
        </a:fill>
      </a:tcStyle>
    </a:wholeTbl>
    <a:band2H>
      <a:tcTxStyle/>
      <a:tcStyle>
        <a:tcBdr/>
        <a:fill>
          <a:solidFill>
            <a:srgbClr val="FFFFFF"/>
          </a:solidFill>
        </a:fill>
      </a:tcStyle>
    </a:band2H>
    <a:firstCol>
      <a:tcTxStyle b="on" i="on">
        <a:font>
          <a:latin typeface="Lato Light"/>
          <a:ea typeface="Lato Light"/>
          <a:cs typeface="Lato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0000"/>
          </a:solidFill>
        </a:fill>
      </a:tcStyle>
    </a:firstCol>
    <a:lastRow>
      <a:tcTxStyle b="on" i="on">
        <a:font>
          <a:latin typeface="Lato Light"/>
          <a:ea typeface="Lato Light"/>
          <a:cs typeface="Lato Light"/>
        </a:font>
        <a:srgbClr val="7F7F7F"/>
      </a:tcTxStyle>
      <a:tcStyle>
        <a:tcBdr>
          <a:left>
            <a:ln w="12700" cap="flat">
              <a:noFill/>
              <a:miter lim="400000"/>
            </a:ln>
          </a:left>
          <a:right>
            <a:ln w="12700" cap="flat">
              <a:noFill/>
              <a:miter lim="400000"/>
            </a:ln>
          </a:right>
          <a:top>
            <a:ln w="50800" cap="flat">
              <a:solidFill>
                <a:srgbClr val="7F7F7F"/>
              </a:solidFill>
              <a:prstDash val="solid"/>
              <a:round/>
            </a:ln>
          </a:top>
          <a:bottom>
            <a:ln w="25400" cap="flat">
              <a:solidFill>
                <a:srgbClr val="7F7F7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n">
        <a:font>
          <a:latin typeface="Lato Light"/>
          <a:ea typeface="Lato Light"/>
          <a:cs typeface="Lato Light"/>
        </a:font>
        <a:srgbClr val="FFFFFF"/>
      </a:tcTxStyle>
      <a:tcStyle>
        <a:tcBdr>
          <a:left>
            <a:ln w="12700" cap="flat">
              <a:noFill/>
              <a:miter lim="400000"/>
            </a:ln>
          </a:left>
          <a:right>
            <a:ln w="12700" cap="flat">
              <a:noFill/>
              <a:miter lim="400000"/>
            </a:ln>
          </a:right>
          <a:top>
            <a:ln w="25400" cap="flat">
              <a:solidFill>
                <a:srgbClr val="7F7F7F"/>
              </a:solidFill>
              <a:prstDash val="solid"/>
              <a:round/>
            </a:ln>
          </a:top>
          <a:bottom>
            <a:ln w="25400" cap="flat">
              <a:solidFill>
                <a:srgbClr val="7F7F7F"/>
              </a:solidFill>
              <a:prstDash val="solid"/>
              <a:round/>
            </a:ln>
          </a:bottom>
          <a:insideH>
            <a:ln w="12700" cap="flat">
              <a:noFill/>
              <a:miter lim="400000"/>
            </a:ln>
          </a:insideH>
          <a:insideV>
            <a:ln w="12700" cap="flat">
              <a:noFill/>
              <a:miter lim="400000"/>
            </a:ln>
          </a:insideV>
        </a:tcBdr>
        <a:fill>
          <a:solidFill>
            <a:srgbClr val="000000"/>
          </a:solidFill>
        </a:fill>
      </a:tcStyle>
    </a:firstRow>
  </a:tblStyle>
  <a:tblStyle styleId="{33BA23B1-9221-436E-865A-0063620EA4FD}" styleName="">
    <a:tblBg/>
    <a:wholeTbl>
      <a:tcTxStyle b="on" i="on">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7D7"/>
          </a:solidFill>
        </a:fill>
      </a:tcStyle>
    </a:wholeTbl>
    <a:band2H>
      <a:tcTxStyle/>
      <a:tcStyle>
        <a:tcBdr/>
        <a:fill>
          <a:solidFill>
            <a:srgbClr val="ECECEC"/>
          </a:solidFill>
        </a:fill>
      </a:tcStyle>
    </a:band2H>
    <a:firstCol>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F7F7F"/>
          </a:solidFill>
        </a:fill>
      </a:tcStyle>
    </a:firstCol>
    <a:la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F7F7F"/>
          </a:solidFill>
        </a:fill>
      </a:tcStyle>
    </a:lastRow>
    <a:fir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F7F7F"/>
          </a:solidFill>
        </a:fill>
      </a:tcStyle>
    </a:firstRow>
  </a:tblStyle>
  <a:tblStyle styleId="{2708684C-4D16-4618-839F-0558EEFCDFE6}" styleName="">
    <a:tblBg/>
    <a:wholeTbl>
      <a:tcTxStyle b="on" i="on">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12700" cap="flat">
              <a:solidFill>
                <a:srgbClr val="7F7F7F"/>
              </a:solidFill>
              <a:prstDash val="solid"/>
              <a:round/>
            </a:ln>
          </a:top>
          <a:bottom>
            <a:ln w="127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solidFill>
            <a:srgbClr val="7F7F7F">
              <a:alpha val="20000"/>
            </a:srgbClr>
          </a:solidFill>
        </a:fill>
      </a:tcStyle>
    </a:wholeTbl>
    <a:band2H>
      <a:tcTxStyle/>
      <a:tcStyle>
        <a:tcBdr/>
        <a:fill>
          <a:solidFill>
            <a:srgbClr val="FFFFFF"/>
          </a:solidFill>
        </a:fill>
      </a:tcStyle>
    </a:band2H>
    <a:firstCol>
      <a:tcTxStyle b="on" i="on">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12700" cap="flat">
              <a:solidFill>
                <a:srgbClr val="7F7F7F"/>
              </a:solidFill>
              <a:prstDash val="solid"/>
              <a:round/>
            </a:ln>
          </a:top>
          <a:bottom>
            <a:ln w="127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solidFill>
            <a:srgbClr val="7F7F7F">
              <a:alpha val="20000"/>
            </a:srgbClr>
          </a:solidFill>
        </a:fill>
      </a:tcStyle>
    </a:firstCol>
    <a:lastRow>
      <a:tcTxStyle b="on" i="on">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50800" cap="flat">
              <a:solidFill>
                <a:srgbClr val="7F7F7F"/>
              </a:solidFill>
              <a:prstDash val="solid"/>
              <a:round/>
            </a:ln>
          </a:top>
          <a:bottom>
            <a:ln w="127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noFill/>
        </a:fill>
      </a:tcStyle>
    </a:lastRow>
    <a:firstRow>
      <a:tcTxStyle b="on" i="on">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12700" cap="flat">
              <a:solidFill>
                <a:srgbClr val="7F7F7F"/>
              </a:solidFill>
              <a:prstDash val="solid"/>
              <a:round/>
            </a:ln>
          </a:top>
          <a:bottom>
            <a:ln w="254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2" d="100"/>
          <a:sy n="32" d="100"/>
        </p:scale>
        <p:origin x="-101" y="-384"/>
      </p:cViewPr>
      <p:guideLst>
        <p:guide orient="horz" pos="4320"/>
        <p:guide pos="767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40"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Shape 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9" name="Shape 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Roman"/>
        <a:ea typeface="Avenir Roman"/>
        <a:cs typeface="Avenir Roman"/>
        <a:sym typeface="Avenir Roman"/>
      </a:defRPr>
    </a:lvl1pPr>
    <a:lvl2pPr indent="228600" defTabSz="457200" latinLnBrk="0">
      <a:lnSpc>
        <a:spcPct val="125000"/>
      </a:lnSpc>
      <a:defRPr sz="2400">
        <a:latin typeface="Avenir Roman"/>
        <a:ea typeface="Avenir Roman"/>
        <a:cs typeface="Avenir Roman"/>
        <a:sym typeface="Avenir Roman"/>
      </a:defRPr>
    </a:lvl2pPr>
    <a:lvl3pPr indent="457200" defTabSz="457200" latinLnBrk="0">
      <a:lnSpc>
        <a:spcPct val="125000"/>
      </a:lnSpc>
      <a:defRPr sz="2400">
        <a:latin typeface="Avenir Roman"/>
        <a:ea typeface="Avenir Roman"/>
        <a:cs typeface="Avenir Roman"/>
        <a:sym typeface="Avenir Roman"/>
      </a:defRPr>
    </a:lvl3pPr>
    <a:lvl4pPr indent="685800" defTabSz="457200" latinLnBrk="0">
      <a:lnSpc>
        <a:spcPct val="125000"/>
      </a:lnSpc>
      <a:defRPr sz="2400">
        <a:latin typeface="Avenir Roman"/>
        <a:ea typeface="Avenir Roman"/>
        <a:cs typeface="Avenir Roman"/>
        <a:sym typeface="Avenir Roman"/>
      </a:defRPr>
    </a:lvl4pPr>
    <a:lvl5pPr indent="914400" defTabSz="457200" latinLnBrk="0">
      <a:lnSpc>
        <a:spcPct val="125000"/>
      </a:lnSpc>
      <a:defRPr sz="2400">
        <a:latin typeface="Avenir Roman"/>
        <a:ea typeface="Avenir Roman"/>
        <a:cs typeface="Avenir Roman"/>
        <a:sym typeface="Avenir Roman"/>
      </a:defRPr>
    </a:lvl5pPr>
    <a:lvl6pPr indent="1143000" defTabSz="457200" latinLnBrk="0">
      <a:lnSpc>
        <a:spcPct val="125000"/>
      </a:lnSpc>
      <a:defRPr sz="2400">
        <a:latin typeface="Avenir Roman"/>
        <a:ea typeface="Avenir Roman"/>
        <a:cs typeface="Avenir Roman"/>
        <a:sym typeface="Avenir Roman"/>
      </a:defRPr>
    </a:lvl6pPr>
    <a:lvl7pPr indent="1371600" defTabSz="457200" latinLnBrk="0">
      <a:lnSpc>
        <a:spcPct val="125000"/>
      </a:lnSpc>
      <a:defRPr sz="2400">
        <a:latin typeface="Avenir Roman"/>
        <a:ea typeface="Avenir Roman"/>
        <a:cs typeface="Avenir Roman"/>
        <a:sym typeface="Avenir Roman"/>
      </a:defRPr>
    </a:lvl7pPr>
    <a:lvl8pPr indent="1600200" defTabSz="457200" latinLnBrk="0">
      <a:lnSpc>
        <a:spcPct val="125000"/>
      </a:lnSpc>
      <a:defRPr sz="2400">
        <a:latin typeface="Avenir Roman"/>
        <a:ea typeface="Avenir Roman"/>
        <a:cs typeface="Avenir Roman"/>
        <a:sym typeface="Avenir Roman"/>
      </a:defRPr>
    </a:lvl8pPr>
    <a:lvl9pPr indent="1828800" defTabSz="457200" latinLnBrk="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 Blank">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WE_PANTONE.pdf"/>
          <p:cNvPicPr>
            <a:picLocks noChangeAspect="1"/>
          </p:cNvPicPr>
          <p:nvPr/>
        </p:nvPicPr>
        <p:blipFill>
          <a:blip r:embed="rId3" cstate="print">
            <a:extLst/>
          </a:blip>
          <a:stretch>
            <a:fillRect/>
          </a:stretch>
        </p:blipFill>
        <p:spPr>
          <a:xfrm>
            <a:off x="518022" y="428931"/>
            <a:ext cx="1859489" cy="1213001"/>
          </a:xfrm>
          <a:prstGeom prst="rect">
            <a:avLst/>
          </a:prstGeom>
          <a:ln w="12700">
            <a:miter lim="400000"/>
          </a:ln>
        </p:spPr>
      </p:pic>
      <p:sp>
        <p:nvSpPr>
          <p:cNvPr id="3" name="Shape 3"/>
          <p:cNvSpPr>
            <a:spLocks noGrp="1"/>
          </p:cNvSpPr>
          <p:nvPr>
            <p:ph type="title"/>
          </p:nvPr>
        </p:nvSpPr>
        <p:spPr>
          <a:xfrm>
            <a:off x="1218564" y="184149"/>
            <a:ext cx="21934171" cy="301625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4" name="Shape 4"/>
          <p:cNvSpPr>
            <a:spLocks noGrp="1"/>
          </p:cNvSpPr>
          <p:nvPr>
            <p:ph type="body" idx="1"/>
          </p:nvPr>
        </p:nvSpPr>
        <p:spPr>
          <a:xfrm>
            <a:off x="1218564" y="3200400"/>
            <a:ext cx="21934171" cy="10515600"/>
          </a:xfrm>
          <a:prstGeom prst="rect">
            <a:avLst/>
          </a:prstGeom>
          <a:ln w="12700">
            <a:miter lim="400000"/>
          </a:ln>
          <a:extLst>
            <a:ext uri="{C572A759-6A51-4108-AA02-DFA0A04FC94B}">
              <ma14:wrappingTextBoxFlag xmlns:ma14="http://schemas.microsoft.com/office/mac/drawingml/2011/main" xmlns="" val="1"/>
            </a:ext>
          </a:extLst>
        </p:spPr>
        <p:txBody>
          <a:bodyPr lIns="91421" tIns="91421" rIns="91421" bIns="91421">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22621597" y="690389"/>
            <a:ext cx="704091" cy="728945"/>
          </a:xfrm>
          <a:prstGeom prst="rect">
            <a:avLst/>
          </a:prstGeom>
          <a:ln w="12700">
            <a:miter lim="400000"/>
          </a:ln>
        </p:spPr>
        <p:txBody>
          <a:bodyPr wrap="none" lIns="91421" tIns="91421" rIns="91421" bIns="91421">
            <a:spAutoFit/>
          </a:bodyPr>
          <a:lstStyle>
            <a:lvl1pPr algn="ct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1pPr>
      <a:lvl2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2pPr>
      <a:lvl3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3pPr>
      <a:lvl4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4pPr>
      <a:lvl5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5pPr>
      <a:lvl6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6pPr>
      <a:lvl7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7pPr>
      <a:lvl8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8pPr>
      <a:lvl9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9pPr>
    </p:titleStyle>
    <p:bodyStyle>
      <a:lvl1pPr marL="0" marR="0" indent="0"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1pPr>
      <a:lvl2pPr marL="0" marR="0" indent="914216"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2pPr>
      <a:lvl3pPr marL="0" marR="0" indent="1828433"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3pPr>
      <a:lvl4pPr marL="0" marR="0" indent="2742651"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4pPr>
      <a:lvl5pPr marL="0" marR="0" indent="3656867"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5pPr>
      <a:lvl6pPr marL="5180563" marR="0" indent="-609478"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6pPr>
      <a:lvl7pPr marL="6094780" marR="0" indent="-609478"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7pPr>
      <a:lvl8pPr marL="7008997" marR="0" indent="-609478"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8pPr>
      <a:lvl9pPr marL="7923215" marR="0" indent="-609478"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9pPr>
    </p:bodyStyle>
    <p:otherStyle>
      <a:lvl1pPr marL="0" marR="0" indent="0"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1pPr>
      <a:lvl2pPr marL="0" marR="0" indent="914216"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2pPr>
      <a:lvl3pPr marL="0" marR="0" indent="1828433"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3pPr>
      <a:lvl4pPr marL="0" marR="0" indent="2742651"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4pPr>
      <a:lvl5pPr marL="0" marR="0" indent="3656867"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5pPr>
      <a:lvl6pPr marL="0" marR="0" indent="4571086"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6pPr>
      <a:lvl7pPr marL="0" marR="0" indent="5485303"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7pPr>
      <a:lvl8pPr marL="0" marR="0" indent="6399519"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8pPr>
      <a:lvl9pPr marL="0" marR="0" indent="7313737"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2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arcgis.com/apps/View/index.html?appid=234bb0faaf63486eb331a4b7d7a58dda"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21"/>
          <p:cNvSpPr/>
          <p:nvPr/>
        </p:nvSpPr>
        <p:spPr>
          <a:xfrm>
            <a:off x="2309341" y="3527842"/>
            <a:ext cx="20321924" cy="4358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4000"/>
            </a:pPr>
            <a:r>
              <a:rPr b="1">
                <a:solidFill>
                  <a:srgbClr val="000000"/>
                </a:solidFill>
              </a:rPr>
              <a:t>C</a:t>
            </a:r>
            <a:r>
              <a:rPr b="1" spc="351">
                <a:solidFill>
                  <a:srgbClr val="000000"/>
                </a:solidFill>
                <a:uFill>
                  <a:solidFill>
                    <a:srgbClr val="000000"/>
                  </a:solidFill>
                </a:uFill>
                <a:latin typeface="Montserrat"/>
                <a:ea typeface="Montserrat"/>
                <a:cs typeface="Montserrat"/>
                <a:sym typeface="Montserrat"/>
              </a:rPr>
              <a:t>ycling infrastructure spending 2017</a:t>
            </a:r>
          </a:p>
        </p:txBody>
      </p:sp>
      <p:sp>
        <p:nvSpPr>
          <p:cNvPr id="22" name="Shape 22"/>
          <p:cNvSpPr/>
          <p:nvPr/>
        </p:nvSpPr>
        <p:spPr>
          <a:xfrm>
            <a:off x="7197286" y="8692033"/>
            <a:ext cx="9976728" cy="10472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50000"/>
              </a:lnSpc>
              <a:defRPr sz="5400" baseline="-25000">
                <a:solidFill>
                  <a:srgbClr val="000000"/>
                </a:solidFill>
                <a:uFill>
                  <a:solidFill>
                    <a:srgbClr val="000000"/>
                  </a:solidFill>
                </a:uFill>
                <a:latin typeface="+mn-lt"/>
                <a:ea typeface="+mn-ea"/>
                <a:cs typeface="+mn-cs"/>
                <a:sym typeface="Montserrat Hairline"/>
              </a:defRPr>
            </a:lvl1pPr>
          </a:lstStyle>
          <a:p>
            <a:pPr>
              <a:defRPr sz="3600" baseline="0">
                <a:solidFill>
                  <a:srgbClr val="7F7F7F"/>
                </a:solidFill>
                <a:uFill>
                  <a:solidFill>
                    <a:srgbClr val="7F7F7F"/>
                  </a:solidFill>
                </a:uFill>
                <a:latin typeface="Lato Light"/>
                <a:ea typeface="Lato Light"/>
                <a:cs typeface="Lato Light"/>
                <a:sym typeface="Lato Light"/>
              </a:defRPr>
            </a:pPr>
            <a:r>
              <a:rPr sz="5400" baseline="-25000">
                <a:solidFill>
                  <a:srgbClr val="000000"/>
                </a:solidFill>
                <a:uFill>
                  <a:solidFill>
                    <a:srgbClr val="000000"/>
                  </a:solidFill>
                </a:uFill>
                <a:latin typeface="+mn-lt"/>
                <a:ea typeface="+mn-ea"/>
                <a:cs typeface="+mn-cs"/>
                <a:sym typeface="Montserrat Hairline"/>
              </a:rPr>
              <a:t>Per CR627/2016 Windsor Council Report</a:t>
            </a:r>
          </a:p>
        </p:txBody>
      </p:sp>
      <p:sp>
        <p:nvSpPr>
          <p:cNvPr id="23" name="Shape 23"/>
          <p:cNvSpPr/>
          <p:nvPr/>
        </p:nvSpPr>
        <p:spPr>
          <a:xfrm>
            <a:off x="10441203" y="1879526"/>
            <a:ext cx="3419043" cy="109729"/>
          </a:xfrm>
          <a:prstGeom prst="rect">
            <a:avLst/>
          </a:prstGeom>
          <a:solidFill>
            <a:srgbClr val="000000"/>
          </a:solidFill>
          <a:ln w="12700">
            <a:miter lim="400000"/>
          </a:ln>
        </p:spPr>
        <p:txBody>
          <a:bodyPr lIns="45719" rIns="45719" anchor="ctr"/>
          <a:lstStyle/>
          <a:p>
            <a:pPr algn="ctr">
              <a:defRPr>
                <a:solidFill>
                  <a:srgbClr val="FFFFFF"/>
                </a:solidFill>
                <a:uFill>
                  <a:solidFill>
                    <a:srgbClr val="FFFFFF"/>
                  </a:solidFill>
                </a:uFill>
              </a:defRPr>
            </a:pPr>
            <a:endParaRPr/>
          </a:p>
        </p:txBody>
      </p:sp>
      <p:sp>
        <p:nvSpPr>
          <p:cNvPr id="24" name="Shape 24"/>
          <p:cNvSpPr/>
          <p:nvPr/>
        </p:nvSpPr>
        <p:spPr>
          <a:xfrm>
            <a:off x="10441203" y="11805321"/>
            <a:ext cx="3419043" cy="109729"/>
          </a:xfrm>
          <a:prstGeom prst="rect">
            <a:avLst/>
          </a:prstGeom>
          <a:solidFill>
            <a:srgbClr val="000000"/>
          </a:solidFill>
          <a:ln w="12700">
            <a:miter lim="400000"/>
          </a:ln>
        </p:spPr>
        <p:txBody>
          <a:bodyPr lIns="45719" rIns="45719" anchor="ctr"/>
          <a:lstStyle/>
          <a:p>
            <a:pPr algn="ctr">
              <a:defRPr>
                <a:solidFill>
                  <a:srgbClr val="FFFFFF"/>
                </a:solidFill>
                <a:uFill>
                  <a:solidFill>
                    <a:srgbClr val="FFFFFF"/>
                  </a:solidFill>
                </a:uFill>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a:off x="10132260" y="1906175"/>
            <a:ext cx="13698458"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59" name="Shape 59"/>
          <p:cNvSpPr/>
          <p:nvPr/>
        </p:nvSpPr>
        <p:spPr>
          <a:xfrm>
            <a:off x="967554" y="2584946"/>
            <a:ext cx="8153052" cy="8244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a:solidFill>
                  <a:srgbClr val="000000"/>
                </a:solidFill>
                <a:uFillTx/>
                <a:latin typeface="Arial"/>
                <a:ea typeface="Arial"/>
                <a:cs typeface="Arial"/>
                <a:sym typeface="Arial"/>
              </a:defRPr>
            </a:pPr>
            <a:r>
              <a:rPr b="1"/>
              <a:t>C2c – Armanda  Street</a:t>
            </a:r>
          </a:p>
          <a:p>
            <a:pPr defTabSz="457200">
              <a:defRPr sz="3500">
                <a:solidFill>
                  <a:srgbClr val="000000"/>
                </a:solidFill>
                <a:uFillTx/>
                <a:latin typeface="Arial"/>
                <a:ea typeface="Arial"/>
                <a:cs typeface="Arial"/>
                <a:sym typeface="Arial"/>
              </a:defRPr>
            </a:pPr>
            <a:r>
              <a:t>Matchette Road to Malden Road</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$300,000</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mj-lt"/>
                <a:ea typeface="+mj-ea"/>
                <a:cs typeface="+mj-cs"/>
                <a:sym typeface="Helvetica"/>
              </a:defRPr>
            </a:pPr>
            <a:r>
              <a:t>Necessary as a connection but a low traffic street.  This was identified as a Signed Route in the BUMP</a:t>
            </a:r>
          </a:p>
          <a:p>
            <a:pPr defTabSz="457200">
              <a:defRPr sz="3500">
                <a:solidFill>
                  <a:srgbClr val="000000"/>
                </a:solidFill>
                <a:uFillTx/>
                <a:latin typeface="+mj-lt"/>
                <a:ea typeface="+mj-ea"/>
                <a:cs typeface="+mj-cs"/>
                <a:sym typeface="Helvetica"/>
              </a:defRPr>
            </a:pPr>
            <a:endParaRPr/>
          </a:p>
          <a:p>
            <a:pPr defTabSz="457200">
              <a:defRPr sz="3500">
                <a:solidFill>
                  <a:srgbClr val="000000"/>
                </a:solidFill>
                <a:uFillTx/>
                <a:latin typeface="+mj-lt"/>
                <a:ea typeface="+mj-ea"/>
                <a:cs typeface="+mj-cs"/>
                <a:sym typeface="Helvetica"/>
              </a:defRPr>
            </a:pPr>
            <a:r>
              <a:t>Will both shoulders be paved? Drainage issues?  Utility relocates?</a:t>
            </a:r>
          </a:p>
          <a:p>
            <a:pPr defTabSz="457200">
              <a:defRPr sz="3500">
                <a:solidFill>
                  <a:srgbClr val="000000"/>
                </a:solidFill>
                <a:uFillTx/>
                <a:latin typeface="+mj-lt"/>
                <a:ea typeface="+mj-ea"/>
                <a:cs typeface="+mj-cs"/>
                <a:sym typeface="Helvetica"/>
              </a:defRPr>
            </a:pPr>
            <a:endParaRPr/>
          </a:p>
          <a:p>
            <a:pPr defTabSz="457200">
              <a:defRPr sz="3500">
                <a:solidFill>
                  <a:srgbClr val="000000"/>
                </a:solidFill>
                <a:uFillTx/>
                <a:latin typeface="+mj-lt"/>
                <a:ea typeface="+mj-ea"/>
                <a:cs typeface="+mj-cs"/>
                <a:sym typeface="Helvetica"/>
              </a:defRPr>
            </a:pPr>
            <a:r>
              <a:t>Cost to add bike lanes $34,106</a:t>
            </a:r>
          </a:p>
        </p:txBody>
      </p:sp>
      <p:sp>
        <p:nvSpPr>
          <p:cNvPr id="60" name="Shape 60"/>
          <p:cNvSpPr/>
          <p:nvPr/>
        </p:nvSpPr>
        <p:spPr>
          <a:xfrm>
            <a:off x="15012990" y="716661"/>
            <a:ext cx="5735704"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PAVED SHOULDERS</a:t>
            </a:r>
          </a:p>
        </p:txBody>
      </p:sp>
      <p:pic>
        <p:nvPicPr>
          <p:cNvPr id="61" name="C2c - ARMANDA malden to matchette.jpg"/>
          <p:cNvPicPr>
            <a:picLocks noChangeAspect="1"/>
          </p:cNvPicPr>
          <p:nvPr/>
        </p:nvPicPr>
        <p:blipFill>
          <a:blip r:embed="rId2" cstate="print">
            <a:extLst/>
          </a:blip>
          <a:stretch>
            <a:fillRect/>
          </a:stretch>
        </p:blipFill>
        <p:spPr>
          <a:xfrm>
            <a:off x="10257910" y="2102355"/>
            <a:ext cx="13447157" cy="1076877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p:nvPr/>
        </p:nvSpPr>
        <p:spPr>
          <a:xfrm>
            <a:off x="7792798" y="1906175"/>
            <a:ext cx="16037920"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64" name="Shape 64"/>
          <p:cNvSpPr/>
          <p:nvPr/>
        </p:nvSpPr>
        <p:spPr>
          <a:xfrm>
            <a:off x="944030" y="2587647"/>
            <a:ext cx="6308149" cy="83064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b="1">
                <a:solidFill>
                  <a:srgbClr val="000000"/>
                </a:solidFill>
                <a:uFillTx/>
                <a:latin typeface="Arial"/>
                <a:ea typeface="Arial"/>
                <a:cs typeface="Arial"/>
                <a:sym typeface="Arial"/>
              </a:defRPr>
            </a:pPr>
            <a:r>
              <a:t>C2e - Matchette Road</a:t>
            </a:r>
          </a:p>
          <a:p>
            <a:pPr defTabSz="457200">
              <a:defRPr sz="3500">
                <a:solidFill>
                  <a:srgbClr val="000000"/>
                </a:solidFill>
                <a:uFillTx/>
                <a:latin typeface="Arial"/>
                <a:ea typeface="Arial"/>
                <a:cs typeface="Arial"/>
                <a:sym typeface="Arial"/>
              </a:defRPr>
            </a:pPr>
            <a:r>
              <a:t>Broadway Street to Carmichael Road (Malden Park entrance)</a:t>
            </a:r>
          </a:p>
          <a:p>
            <a:pPr defTabSz="457200">
              <a:defRPr sz="4500">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$360,000 </a:t>
            </a:r>
          </a:p>
          <a:p>
            <a:pPr defTabSz="457200">
              <a:defRPr sz="4500" b="1">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r>
              <a:t>Critical to get this done.  </a:t>
            </a:r>
          </a:p>
          <a:p>
            <a:pPr defTabSz="457200">
              <a:defRPr sz="3500">
                <a:solidFill>
                  <a:srgbClr val="000000"/>
                </a:solidFill>
                <a:uFillTx/>
                <a:latin typeface="Arial"/>
                <a:ea typeface="Arial"/>
                <a:cs typeface="Arial"/>
                <a:sym typeface="Arial"/>
              </a:defRPr>
            </a:pPr>
            <a:r>
              <a:t>Will both sides be paved? </a:t>
            </a:r>
          </a:p>
          <a:p>
            <a:pPr defTabSz="457200">
              <a:defRPr sz="3500">
                <a:solidFill>
                  <a:srgbClr val="000000"/>
                </a:solidFill>
                <a:uFillTx/>
                <a:latin typeface="Arial"/>
                <a:ea typeface="Arial"/>
                <a:cs typeface="Arial"/>
                <a:sym typeface="Arial"/>
              </a:defRPr>
            </a:pPr>
            <a:r>
              <a:t>Heavy traffic, high speeds - this section needs bike lanes added (minimum)</a:t>
            </a:r>
          </a:p>
          <a:p>
            <a:pPr defTabSz="457200">
              <a:defRPr sz="3500">
                <a:solidFill>
                  <a:srgbClr val="000000"/>
                </a:solidFill>
                <a:uFillTx/>
                <a:latin typeface="Arial"/>
                <a:ea typeface="Arial"/>
                <a:cs typeface="Arial"/>
                <a:sym typeface="Arial"/>
              </a:defRPr>
            </a:pPr>
            <a:r>
              <a:t>Make sure there are no interruptions.</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r>
              <a:t>Cost to add bike lanes $40,810</a:t>
            </a:r>
          </a:p>
        </p:txBody>
      </p:sp>
      <p:sp>
        <p:nvSpPr>
          <p:cNvPr id="65" name="Shape 65"/>
          <p:cNvSpPr/>
          <p:nvPr/>
        </p:nvSpPr>
        <p:spPr>
          <a:xfrm>
            <a:off x="12943906" y="646811"/>
            <a:ext cx="5735705"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PAVED SHOULDERS</a:t>
            </a:r>
          </a:p>
        </p:txBody>
      </p:sp>
      <p:pic>
        <p:nvPicPr>
          <p:cNvPr id="66" name="C2e MATCHETTE1.jpg"/>
          <p:cNvPicPr>
            <a:picLocks noChangeAspect="1"/>
          </p:cNvPicPr>
          <p:nvPr/>
        </p:nvPicPr>
        <p:blipFill>
          <a:blip r:embed="rId2" cstate="print">
            <a:extLst/>
          </a:blip>
          <a:stretch>
            <a:fillRect/>
          </a:stretch>
        </p:blipFill>
        <p:spPr>
          <a:xfrm>
            <a:off x="7931543" y="2412419"/>
            <a:ext cx="15760430" cy="1014864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10132260" y="1906175"/>
            <a:ext cx="13698458"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69" name="Shape 69"/>
          <p:cNvSpPr/>
          <p:nvPr/>
        </p:nvSpPr>
        <p:spPr>
          <a:xfrm>
            <a:off x="810201" y="2049266"/>
            <a:ext cx="8616264" cy="9718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b="1">
                <a:solidFill>
                  <a:srgbClr val="000000"/>
                </a:solidFill>
                <a:uFillTx/>
                <a:latin typeface="Arial"/>
                <a:ea typeface="Arial"/>
                <a:cs typeface="Arial"/>
                <a:sym typeface="Arial"/>
              </a:defRPr>
            </a:pPr>
            <a:r>
              <a:t>C9a – Totten Road</a:t>
            </a:r>
          </a:p>
          <a:p>
            <a:pPr defTabSz="457200">
              <a:defRPr sz="3500" b="1">
                <a:solidFill>
                  <a:srgbClr val="000000"/>
                </a:solidFill>
                <a:uFillTx/>
                <a:latin typeface="Arial"/>
                <a:ea typeface="Arial"/>
                <a:cs typeface="Arial"/>
                <a:sym typeface="Arial"/>
              </a:defRPr>
            </a:pPr>
            <a:r>
              <a:t>Campbell to Huron Church </a:t>
            </a:r>
          </a:p>
          <a:p>
            <a:pPr defTabSz="457200">
              <a:defRPr sz="3500">
                <a:solidFill>
                  <a:srgbClr val="000000"/>
                </a:solidFill>
                <a:uFillTx/>
                <a:latin typeface="Arial"/>
                <a:ea typeface="Arial"/>
                <a:cs typeface="Arial"/>
                <a:sym typeface="Arial"/>
              </a:defRPr>
            </a:pPr>
            <a:r>
              <a:t>Modified  route in order to connect to bike lanes on Prince Road and Campbell Ave.</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r>
              <a:t>In conjunction with proposed planned watermain on Totten Rd. from Betts Avenue to Mark Avenue</a:t>
            </a:r>
          </a:p>
          <a:p>
            <a:pPr defTabSz="457200">
              <a:defRPr sz="3500">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$640,000</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mj-lt"/>
                <a:ea typeface="+mj-ea"/>
                <a:cs typeface="+mj-cs"/>
                <a:sym typeface="Helvetica"/>
              </a:defRPr>
            </a:pPr>
            <a:r>
              <a:rPr b="1"/>
              <a:t>Why is the cost of this project so much higher than the average of $260/lm for other paved shoulder projects? </a:t>
            </a:r>
            <a:r>
              <a:t> Transportation route.  Includes a school zone.</a:t>
            </a:r>
          </a:p>
          <a:p>
            <a:pPr defTabSz="457200">
              <a:defRPr sz="3500">
                <a:solidFill>
                  <a:srgbClr val="000000"/>
                </a:solidFill>
                <a:uFillTx/>
                <a:latin typeface="+mj-lt"/>
                <a:ea typeface="+mj-ea"/>
                <a:cs typeface="+mj-cs"/>
                <a:sym typeface="Helvetica"/>
              </a:defRPr>
            </a:pPr>
            <a:endParaRPr/>
          </a:p>
          <a:p>
            <a:pPr defTabSz="457200">
              <a:defRPr sz="3500">
                <a:solidFill>
                  <a:srgbClr val="000000"/>
                </a:solidFill>
                <a:uFillTx/>
                <a:latin typeface="+mj-lt"/>
                <a:ea typeface="+mj-ea"/>
                <a:cs typeface="+mj-cs"/>
                <a:sym typeface="Helvetica"/>
              </a:defRPr>
            </a:pPr>
            <a:r>
              <a:t>Cost to add bike lanes $43,434</a:t>
            </a:r>
          </a:p>
        </p:txBody>
      </p:sp>
      <p:sp>
        <p:nvSpPr>
          <p:cNvPr id="70" name="Shape 70"/>
          <p:cNvSpPr/>
          <p:nvPr/>
        </p:nvSpPr>
        <p:spPr>
          <a:xfrm>
            <a:off x="12049902" y="646811"/>
            <a:ext cx="9863173"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PAVED SHOULDERS &amp; SHARROWS</a:t>
            </a:r>
          </a:p>
        </p:txBody>
      </p:sp>
      <p:pic>
        <p:nvPicPr>
          <p:cNvPr id="71" name="C9a TOTTEN.jpg"/>
          <p:cNvPicPr>
            <a:picLocks noChangeAspect="1"/>
          </p:cNvPicPr>
          <p:nvPr/>
        </p:nvPicPr>
        <p:blipFill>
          <a:blip r:embed="rId2" cstate="print">
            <a:extLst/>
          </a:blip>
          <a:stretch>
            <a:fillRect/>
          </a:stretch>
        </p:blipFill>
        <p:spPr>
          <a:xfrm>
            <a:off x="10362131" y="2088893"/>
            <a:ext cx="13238717" cy="1079569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p:nvPr/>
        </p:nvSpPr>
        <p:spPr>
          <a:xfrm>
            <a:off x="2793456" y="4793796"/>
            <a:ext cx="18784389" cy="6492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6000" b="1">
                <a:solidFill>
                  <a:srgbClr val="000000"/>
                </a:solidFill>
              </a:defRPr>
            </a:pPr>
            <a:r>
              <a:t>ADD bike lanes on -</a:t>
            </a:r>
          </a:p>
          <a:p>
            <a:pPr>
              <a:defRPr sz="6000" b="1">
                <a:solidFill>
                  <a:srgbClr val="000000"/>
                </a:solidFill>
              </a:defRPr>
            </a:pPr>
            <a:endParaRPr/>
          </a:p>
          <a:p>
            <a:pPr>
              <a:defRPr sz="6000" b="1">
                <a:solidFill>
                  <a:srgbClr val="000000"/>
                </a:solidFill>
              </a:defRPr>
            </a:pPr>
            <a:r>
              <a:t>MCDOUGALL from Giles to University and</a:t>
            </a:r>
          </a:p>
          <a:p>
            <a:pPr>
              <a:defRPr sz="6000" b="1">
                <a:solidFill>
                  <a:srgbClr val="000000"/>
                </a:solidFill>
              </a:defRPr>
            </a:pPr>
            <a:endParaRPr/>
          </a:p>
          <a:p>
            <a:pPr>
              <a:defRPr sz="6000" b="1">
                <a:solidFill>
                  <a:srgbClr val="000000"/>
                </a:solidFill>
              </a:defRPr>
            </a:pPr>
            <a:r>
              <a:t>UNIVERSITY From McDougall to Bruce</a:t>
            </a:r>
          </a:p>
          <a:p>
            <a:pPr>
              <a:defRPr sz="6000" b="1">
                <a:solidFill>
                  <a:srgbClr val="000000"/>
                </a:solidFill>
              </a:defRPr>
            </a:pPr>
            <a:endParaRPr/>
          </a:p>
          <a:p>
            <a:pPr defTabSz="457200">
              <a:defRPr sz="6000" b="1">
                <a:solidFill>
                  <a:srgbClr val="000000"/>
                </a:solidFill>
                <a:uFillTx/>
                <a:latin typeface="+mj-lt"/>
                <a:ea typeface="+mj-ea"/>
                <a:cs typeface="+mj-cs"/>
                <a:sym typeface="Helvetica"/>
              </a:defRPr>
            </a:pPr>
            <a:r>
              <a:t>to connect downtown…</a:t>
            </a:r>
          </a:p>
        </p:txBody>
      </p:sp>
      <p:sp>
        <p:nvSpPr>
          <p:cNvPr id="74" name="Shape 74"/>
          <p:cNvSpPr/>
          <p:nvPr/>
        </p:nvSpPr>
        <p:spPr>
          <a:xfrm>
            <a:off x="2680953" y="2809977"/>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#3</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p:nvPr/>
        </p:nvSpPr>
        <p:spPr>
          <a:xfrm>
            <a:off x="8344761" y="1658056"/>
            <a:ext cx="15485957" cy="11754075"/>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77" name="Shape 77"/>
          <p:cNvSpPr/>
          <p:nvPr/>
        </p:nvSpPr>
        <p:spPr>
          <a:xfrm>
            <a:off x="944030" y="2587647"/>
            <a:ext cx="6308149" cy="382405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defRPr sz="6400" b="1">
                <a:solidFill>
                  <a:srgbClr val="000000"/>
                </a:solidFill>
                <a:uFillTx/>
                <a:latin typeface="Arial"/>
                <a:ea typeface="Arial"/>
                <a:cs typeface="Arial"/>
                <a:sym typeface="Arial"/>
              </a:defRPr>
            </a:lvl1pPr>
          </a:lstStyle>
          <a:p>
            <a:r>
              <a:t>EXISTING bike lanes serving the downtown core</a:t>
            </a:r>
          </a:p>
        </p:txBody>
      </p:sp>
      <p:pic>
        <p:nvPicPr>
          <p:cNvPr id="78" name="EXISTING DOWNTOWN BIKELANES 1.jpg"/>
          <p:cNvPicPr>
            <a:picLocks noChangeAspect="1"/>
          </p:cNvPicPr>
          <p:nvPr/>
        </p:nvPicPr>
        <p:blipFill>
          <a:blip r:embed="rId2" cstate="print">
            <a:extLst/>
          </a:blip>
          <a:stretch>
            <a:fillRect/>
          </a:stretch>
        </p:blipFill>
        <p:spPr>
          <a:xfrm>
            <a:off x="8577264" y="1867627"/>
            <a:ext cx="15020951" cy="1133493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p:nvPr/>
        </p:nvSpPr>
        <p:spPr>
          <a:xfrm>
            <a:off x="8344761" y="1658056"/>
            <a:ext cx="15485957" cy="11754075"/>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81" name="Shape 81"/>
          <p:cNvSpPr/>
          <p:nvPr/>
        </p:nvSpPr>
        <p:spPr>
          <a:xfrm>
            <a:off x="944030" y="2587647"/>
            <a:ext cx="6308149" cy="72669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6400" b="1">
                <a:solidFill>
                  <a:srgbClr val="000000"/>
                </a:solidFill>
                <a:uFillTx/>
                <a:latin typeface="Arial"/>
                <a:ea typeface="Arial"/>
                <a:cs typeface="Arial"/>
                <a:sym typeface="Arial"/>
              </a:defRPr>
            </a:pPr>
            <a:r>
              <a:t>EXISTING bike lanes serving the downtown core</a:t>
            </a:r>
          </a:p>
          <a:p>
            <a:pPr defTabSz="457200">
              <a:defRPr sz="6400" b="1">
                <a:solidFill>
                  <a:srgbClr val="000000"/>
                </a:solidFill>
                <a:uFillTx/>
                <a:latin typeface="Arial"/>
                <a:ea typeface="Arial"/>
                <a:cs typeface="Arial"/>
                <a:sym typeface="Arial"/>
              </a:defRPr>
            </a:pPr>
            <a:endParaRPr/>
          </a:p>
          <a:p>
            <a:pPr defTabSz="457200">
              <a:defRPr sz="4200" b="1">
                <a:solidFill>
                  <a:srgbClr val="000000"/>
                </a:solidFill>
                <a:uFillTx/>
                <a:latin typeface="Arial"/>
                <a:ea typeface="Arial"/>
                <a:cs typeface="Arial"/>
                <a:sym typeface="Arial"/>
              </a:defRPr>
            </a:pPr>
            <a:r>
              <a:t>GILES Boulevard from Gladstone to Janette to be added Per CR627</a:t>
            </a:r>
          </a:p>
        </p:txBody>
      </p:sp>
      <p:pic>
        <p:nvPicPr>
          <p:cNvPr id="82" name="DOWNTOWN BIKELANES WITH GILES2.jpg"/>
          <p:cNvPicPr>
            <a:picLocks noChangeAspect="1"/>
          </p:cNvPicPr>
          <p:nvPr/>
        </p:nvPicPr>
        <p:blipFill>
          <a:blip r:embed="rId2" cstate="print">
            <a:extLst/>
          </a:blip>
          <a:stretch>
            <a:fillRect/>
          </a:stretch>
        </p:blipFill>
        <p:spPr>
          <a:xfrm>
            <a:off x="8577264" y="1833304"/>
            <a:ext cx="15020951" cy="11334935"/>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p:nvPr/>
        </p:nvSpPr>
        <p:spPr>
          <a:xfrm>
            <a:off x="8344761" y="1658056"/>
            <a:ext cx="15485957" cy="11754075"/>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85" name="Shape 85"/>
          <p:cNvSpPr/>
          <p:nvPr/>
        </p:nvSpPr>
        <p:spPr>
          <a:xfrm>
            <a:off x="944030" y="2587647"/>
            <a:ext cx="6308149" cy="9705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6400" b="1">
                <a:solidFill>
                  <a:srgbClr val="000000"/>
                </a:solidFill>
                <a:uFillTx/>
                <a:latin typeface="Arial"/>
                <a:ea typeface="Arial"/>
                <a:cs typeface="Arial"/>
                <a:sym typeface="Arial"/>
              </a:defRPr>
            </a:pPr>
            <a:r>
              <a:t>EXISTING bike lanes serving the downtown core</a:t>
            </a:r>
          </a:p>
          <a:p>
            <a:pPr defTabSz="457200">
              <a:defRPr sz="6400" b="1">
                <a:solidFill>
                  <a:srgbClr val="000000"/>
                </a:solidFill>
                <a:uFillTx/>
                <a:latin typeface="Arial"/>
                <a:ea typeface="Arial"/>
                <a:cs typeface="Arial"/>
                <a:sym typeface="Arial"/>
              </a:defRPr>
            </a:pPr>
            <a:endParaRPr/>
          </a:p>
          <a:p>
            <a:pPr defTabSz="457200">
              <a:defRPr sz="4200" b="1">
                <a:solidFill>
                  <a:srgbClr val="000000"/>
                </a:solidFill>
                <a:uFillTx/>
                <a:latin typeface="Arial"/>
                <a:ea typeface="Arial"/>
                <a:cs typeface="Arial"/>
                <a:sym typeface="Arial"/>
              </a:defRPr>
            </a:pPr>
            <a:r>
              <a:t>GILES Boulevard from Gladstone to Janette to be added Per CR627</a:t>
            </a:r>
          </a:p>
          <a:p>
            <a:pPr defTabSz="457200">
              <a:defRPr sz="4200" b="1">
                <a:solidFill>
                  <a:srgbClr val="000000"/>
                </a:solidFill>
                <a:uFillTx/>
                <a:latin typeface="Arial"/>
                <a:ea typeface="Arial"/>
                <a:cs typeface="Arial"/>
                <a:sym typeface="Arial"/>
              </a:defRPr>
            </a:pPr>
            <a:endParaRPr/>
          </a:p>
          <a:p>
            <a:pPr defTabSz="457200">
              <a:defRPr sz="4200" b="1">
                <a:solidFill>
                  <a:srgbClr val="000000"/>
                </a:solidFill>
                <a:uFillTx/>
                <a:latin typeface="Arial"/>
                <a:ea typeface="Arial"/>
                <a:cs typeface="Arial"/>
                <a:sym typeface="Arial"/>
              </a:defRPr>
            </a:pPr>
            <a:r>
              <a:t>COMPLETE downtown sections of McDougall/University</a:t>
            </a:r>
          </a:p>
        </p:txBody>
      </p:sp>
      <p:pic>
        <p:nvPicPr>
          <p:cNvPr id="86" name="DOWNTOWN BIKELANES WITH PROPOSED.jpg"/>
          <p:cNvPicPr>
            <a:picLocks noChangeAspect="1"/>
          </p:cNvPicPr>
          <p:nvPr/>
        </p:nvPicPr>
        <p:blipFill>
          <a:blip r:embed="rId2" cstate="print">
            <a:extLst/>
          </a:blip>
          <a:stretch>
            <a:fillRect/>
          </a:stretch>
        </p:blipFill>
        <p:spPr>
          <a:xfrm>
            <a:off x="8577264" y="1867627"/>
            <a:ext cx="15020951" cy="1133493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p:nvPr/>
        </p:nvSpPr>
        <p:spPr>
          <a:xfrm>
            <a:off x="2793456" y="5212079"/>
            <a:ext cx="18784389" cy="3291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7000" b="1">
                <a:solidFill>
                  <a:srgbClr val="000000"/>
                </a:solidFill>
              </a:defRPr>
            </a:lvl1pPr>
          </a:lstStyle>
          <a:p>
            <a:r>
              <a:t>The full cost of the extra bike lanes could be easily funded by cancelling or postponing either C3 or C6 (bridges).</a:t>
            </a:r>
          </a:p>
        </p:txBody>
      </p:sp>
      <p:sp>
        <p:nvSpPr>
          <p:cNvPr id="89" name="Shape 89"/>
          <p:cNvSpPr/>
          <p:nvPr/>
        </p:nvSpPr>
        <p:spPr>
          <a:xfrm>
            <a:off x="3861106" y="1301591"/>
            <a:ext cx="16784307" cy="272161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nSpc>
                <a:spcPct val="90000"/>
              </a:lnSpc>
              <a:defRPr sz="7700">
                <a:solidFill>
                  <a:srgbClr val="000000"/>
                </a:solidFill>
                <a:latin typeface="Arial Black"/>
                <a:ea typeface="Arial Black"/>
                <a:cs typeface="Arial Black"/>
                <a:sym typeface="Arial Black"/>
              </a:defRPr>
            </a:pPr>
            <a:r>
              <a:t>How do we pay for these extra</a:t>
            </a:r>
          </a:p>
          <a:p>
            <a:pPr algn="ctr">
              <a:lnSpc>
                <a:spcPct val="90000"/>
              </a:lnSpc>
              <a:defRPr sz="7700">
                <a:solidFill>
                  <a:srgbClr val="000000"/>
                </a:solidFill>
                <a:latin typeface="Arial Black"/>
                <a:ea typeface="Arial Black"/>
                <a:cs typeface="Arial Black"/>
                <a:sym typeface="Arial Black"/>
              </a:defRPr>
            </a:pPr>
            <a:r>
              <a:t>bike lanes?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p:nvPr/>
        </p:nvSpPr>
        <p:spPr>
          <a:xfrm>
            <a:off x="2966767" y="1906175"/>
            <a:ext cx="20863951"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92" name="Shape 92"/>
          <p:cNvSpPr/>
          <p:nvPr/>
        </p:nvSpPr>
        <p:spPr>
          <a:xfrm>
            <a:off x="11714331" y="6539230"/>
            <a:ext cx="942639" cy="637541"/>
          </a:xfrm>
          <a:prstGeom prst="rect">
            <a:avLst/>
          </a:prstGeom>
          <a:ln w="12700">
            <a:miter lim="400000"/>
          </a:ln>
        </p:spPr>
        <p:txBody>
          <a:bodyPr wrap="none" lIns="45719" rIns="45719">
            <a:spAutoFit/>
          </a:bodyPr>
          <a:lstStyle/>
          <a:p>
            <a:endParaRPr/>
          </a:p>
        </p:txBody>
      </p:sp>
      <p:sp>
        <p:nvSpPr>
          <p:cNvPr id="93" name="Shape 93"/>
          <p:cNvSpPr/>
          <p:nvPr/>
        </p:nvSpPr>
        <p:spPr>
          <a:xfrm>
            <a:off x="11841331" y="6666230"/>
            <a:ext cx="942639" cy="637541"/>
          </a:xfrm>
          <a:prstGeom prst="rect">
            <a:avLst/>
          </a:prstGeom>
          <a:ln w="12700">
            <a:miter lim="400000"/>
          </a:ln>
        </p:spPr>
        <p:txBody>
          <a:bodyPr wrap="none" lIns="45719" rIns="45719">
            <a:spAutoFit/>
          </a:bodyPr>
          <a:lstStyle/>
          <a:p>
            <a:endParaRPr/>
          </a:p>
        </p:txBody>
      </p:sp>
      <p:sp>
        <p:nvSpPr>
          <p:cNvPr id="94" name="Shape 94"/>
          <p:cNvSpPr/>
          <p:nvPr/>
        </p:nvSpPr>
        <p:spPr>
          <a:xfrm>
            <a:off x="7646486" y="678561"/>
            <a:ext cx="11512505"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100" b="1">
                <a:solidFill>
                  <a:srgbClr val="000000"/>
                </a:solidFill>
              </a:defRPr>
            </a:lvl1pPr>
          </a:lstStyle>
          <a:p>
            <a:r>
              <a:t>TEEDIE BRIDGE AND PENANG LANE BRIDGE</a:t>
            </a:r>
          </a:p>
        </p:txBody>
      </p:sp>
      <p:pic>
        <p:nvPicPr>
          <p:cNvPr id="95" name="BRIDGES.jpg"/>
          <p:cNvPicPr>
            <a:picLocks noChangeAspect="1"/>
          </p:cNvPicPr>
          <p:nvPr/>
        </p:nvPicPr>
        <p:blipFill>
          <a:blip r:embed="rId2" cstate="print">
            <a:extLst/>
          </a:blip>
          <a:stretch>
            <a:fillRect/>
          </a:stretch>
        </p:blipFill>
        <p:spPr>
          <a:xfrm>
            <a:off x="3061984" y="2148265"/>
            <a:ext cx="20564802" cy="1067695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p:nvPr/>
        </p:nvSpPr>
        <p:spPr>
          <a:xfrm>
            <a:off x="10144667" y="1906175"/>
            <a:ext cx="13686051"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98" name="Shape 98"/>
          <p:cNvSpPr/>
          <p:nvPr/>
        </p:nvSpPr>
        <p:spPr>
          <a:xfrm>
            <a:off x="967554" y="2611171"/>
            <a:ext cx="8074638" cy="57623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a:solidFill>
                  <a:srgbClr val="000000"/>
                </a:solidFill>
                <a:uFillTx/>
                <a:latin typeface="Arial"/>
                <a:ea typeface="Arial"/>
                <a:cs typeface="Arial"/>
                <a:sym typeface="Arial"/>
              </a:defRPr>
            </a:pPr>
            <a:r>
              <a:rPr b="1"/>
              <a:t>C3  - Teedie Bridge</a:t>
            </a:r>
          </a:p>
          <a:p>
            <a:pPr defTabSz="457200">
              <a:defRPr sz="3500">
                <a:solidFill>
                  <a:srgbClr val="000000"/>
                </a:solidFill>
                <a:uFillTx/>
                <a:latin typeface="Arial"/>
                <a:ea typeface="Arial"/>
                <a:cs typeface="Arial"/>
                <a:sym typeface="Arial"/>
              </a:defRPr>
            </a:pPr>
            <a:r>
              <a:t>Connecting multi-use trail north of Esplanade Drive to multi-use trail east of Hawthorne Crescent</a:t>
            </a:r>
          </a:p>
          <a:p>
            <a:pPr defTabSz="457200">
              <a:defRPr sz="4500" b="1">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$280,000</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endParaRPr/>
          </a:p>
        </p:txBody>
      </p:sp>
      <p:sp>
        <p:nvSpPr>
          <p:cNvPr id="99" name="Shape 99"/>
          <p:cNvSpPr/>
          <p:nvPr/>
        </p:nvSpPr>
        <p:spPr>
          <a:xfrm>
            <a:off x="15824294" y="646811"/>
            <a:ext cx="2326796"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BRIDGE</a:t>
            </a:r>
          </a:p>
        </p:txBody>
      </p:sp>
      <p:sp>
        <p:nvSpPr>
          <p:cNvPr id="100" name="Shape 100"/>
          <p:cNvSpPr/>
          <p:nvPr/>
        </p:nvSpPr>
        <p:spPr>
          <a:xfrm>
            <a:off x="17148829" y="3957515"/>
            <a:ext cx="840299" cy="336327"/>
          </a:xfrm>
          <a:prstGeom prst="rect">
            <a:avLst/>
          </a:prstGeom>
          <a:gradFill>
            <a:gsLst>
              <a:gs pos="0">
                <a:srgbClr val="9DA1A6"/>
              </a:gs>
              <a:gs pos="50000">
                <a:srgbClr val="91969C"/>
              </a:gs>
              <a:gs pos="100000">
                <a:srgbClr val="7F858A"/>
              </a:gs>
            </a:gsLst>
            <a:lin ang="5400000"/>
          </a:gradFill>
          <a:ln w="12700">
            <a:miter lim="400000"/>
          </a:ln>
          <a:effectLst>
            <a:outerShdw blurRad="63500" dist="19050" dir="5400000" rotWithShape="0">
              <a:srgbClr val="000000">
                <a:alpha val="63000"/>
              </a:srgbClr>
            </a:outerShdw>
          </a:effectLst>
        </p:spPr>
        <p:txBody>
          <a:bodyPr lIns="45719" rIns="45719" anchor="ctr"/>
          <a:lstStyle/>
          <a:p>
            <a:pPr>
              <a:defRPr>
                <a:solidFill>
                  <a:srgbClr val="FFFFFF"/>
                </a:solidFill>
                <a:uFill>
                  <a:solidFill>
                    <a:srgbClr val="FFFFFF"/>
                  </a:solidFill>
                </a:uFill>
              </a:defRPr>
            </a:pPr>
            <a:endParaRPr/>
          </a:p>
        </p:txBody>
      </p:sp>
      <p:sp>
        <p:nvSpPr>
          <p:cNvPr id="101" name="Shape 101"/>
          <p:cNvSpPr/>
          <p:nvPr/>
        </p:nvSpPr>
        <p:spPr>
          <a:xfrm>
            <a:off x="16567543" y="9851202"/>
            <a:ext cx="840299" cy="336327"/>
          </a:xfrm>
          <a:prstGeom prst="rect">
            <a:avLst/>
          </a:prstGeom>
          <a:gradFill>
            <a:gsLst>
              <a:gs pos="0">
                <a:srgbClr val="9DA1A6"/>
              </a:gs>
              <a:gs pos="50000">
                <a:srgbClr val="91969C"/>
              </a:gs>
              <a:gs pos="100000">
                <a:srgbClr val="7F858A"/>
              </a:gs>
            </a:gsLst>
            <a:lin ang="5400000"/>
          </a:gradFill>
          <a:ln w="12700">
            <a:miter lim="400000"/>
          </a:ln>
          <a:effectLst>
            <a:outerShdw blurRad="63500" dist="19050" dir="5400000" rotWithShape="0">
              <a:srgbClr val="000000">
                <a:alpha val="63000"/>
              </a:srgbClr>
            </a:outerShdw>
          </a:effectLst>
        </p:spPr>
        <p:txBody>
          <a:bodyPr lIns="45719" rIns="45719" anchor="ctr"/>
          <a:lstStyle/>
          <a:p>
            <a:pPr>
              <a:defRPr>
                <a:solidFill>
                  <a:srgbClr val="FFFFFF"/>
                </a:solidFill>
                <a:uFill>
                  <a:solidFill>
                    <a:srgbClr val="FFFFFF"/>
                  </a:solidFill>
                </a:uFill>
              </a:defRPr>
            </a:pPr>
            <a:endParaRPr/>
          </a:p>
        </p:txBody>
      </p:sp>
      <p:pic>
        <p:nvPicPr>
          <p:cNvPr id="102" name="C3 - TEEDIE BRIDGE.jpg">
            <a:hlinkClick r:id="rId2" action="ppaction://hlinksldjump"/>
          </p:cNvPr>
          <p:cNvPicPr>
            <a:picLocks noChangeAspect="1"/>
          </p:cNvPicPr>
          <p:nvPr/>
        </p:nvPicPr>
        <p:blipFill>
          <a:blip r:embed="rId3" cstate="print">
            <a:extLst/>
          </a:blip>
          <a:stretch>
            <a:fillRect/>
          </a:stretch>
        </p:blipFill>
        <p:spPr>
          <a:xfrm>
            <a:off x="10241295" y="2074097"/>
            <a:ext cx="13492796" cy="10825286"/>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6"/>
          <p:cNvSpPr/>
          <p:nvPr/>
        </p:nvSpPr>
        <p:spPr>
          <a:xfrm>
            <a:off x="2811506" y="1402230"/>
            <a:ext cx="10974401" cy="2199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38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13800" b="1">
                <a:solidFill>
                  <a:srgbClr val="000000"/>
                </a:solidFill>
                <a:uFill>
                  <a:solidFill>
                    <a:srgbClr val="000000"/>
                  </a:solidFill>
                </a:uFill>
                <a:latin typeface="Montserrat"/>
                <a:ea typeface="Montserrat"/>
                <a:cs typeface="Montserrat"/>
                <a:sym typeface="Montserrat"/>
              </a:rPr>
              <a:t>CR627/2016</a:t>
            </a:r>
          </a:p>
        </p:txBody>
      </p:sp>
      <p:sp>
        <p:nvSpPr>
          <p:cNvPr id="27" name="Shape 27"/>
          <p:cNvSpPr/>
          <p:nvPr/>
        </p:nvSpPr>
        <p:spPr>
          <a:xfrm>
            <a:off x="2117580" y="4199155"/>
            <a:ext cx="20438451" cy="2733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300">
                <a:solidFill>
                  <a:srgbClr val="000000"/>
                </a:solidFill>
                <a:uFillTx/>
                <a:latin typeface="+mj-lt"/>
                <a:ea typeface="+mj-ea"/>
                <a:cs typeface="+mj-cs"/>
                <a:sym typeface="Helvetica"/>
              </a:defRPr>
            </a:pPr>
            <a:r>
              <a:t>Decision Number: CR627/2016 ETPS 415</a:t>
            </a:r>
          </a:p>
          <a:p>
            <a:pPr defTabSz="457200">
              <a:defRPr sz="4300">
                <a:solidFill>
                  <a:srgbClr val="000000"/>
                </a:solidFill>
                <a:uFillTx/>
                <a:latin typeface="+mj-lt"/>
                <a:ea typeface="+mj-ea"/>
                <a:cs typeface="+mj-cs"/>
                <a:sym typeface="Helvetica"/>
              </a:defRPr>
            </a:pPr>
            <a:r>
              <a:t>That a total of $4,321,000 noted in Figure 1 attached (excluding Cabana Rd. Project W2) BE ALLOCATED for the completion of the Windsor Loop, Community Connections.</a:t>
            </a:r>
          </a:p>
        </p:txBody>
      </p:sp>
      <p:sp>
        <p:nvSpPr>
          <p:cNvPr id="28" name="Shape 28"/>
          <p:cNvSpPr/>
          <p:nvPr/>
        </p:nvSpPr>
        <p:spPr>
          <a:xfrm>
            <a:off x="2090102" y="7529479"/>
            <a:ext cx="20493406" cy="2733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300">
                <a:solidFill>
                  <a:srgbClr val="000000"/>
                </a:solidFill>
                <a:uFillTx/>
                <a:latin typeface="+mj-lt"/>
                <a:ea typeface="+mj-ea"/>
                <a:cs typeface="+mj-cs"/>
                <a:sym typeface="Helvetica"/>
              </a:defRPr>
            </a:pPr>
            <a:r>
              <a:t>Decision Number: CR628/2016</a:t>
            </a:r>
          </a:p>
          <a:p>
            <a:pPr defTabSz="457200">
              <a:defRPr sz="4300">
                <a:solidFill>
                  <a:srgbClr val="000000"/>
                </a:solidFill>
                <a:uFillTx/>
                <a:latin typeface="+mj-lt"/>
                <a:ea typeface="+mj-ea"/>
                <a:cs typeface="+mj-cs"/>
                <a:sym typeface="Helvetica"/>
              </a:defRPr>
            </a:pPr>
            <a:r>
              <a:t>That $2,479,000 BE ALLOCATED to the Dougall/CN portion of the Central Box area which includes the Geo-technical/Engineering and design portion and the drainage works, property acquisitions and utility impacts.</a:t>
            </a:r>
          </a:p>
        </p:txBody>
      </p:sp>
      <p:sp>
        <p:nvSpPr>
          <p:cNvPr id="29" name="Shape 29"/>
          <p:cNvSpPr/>
          <p:nvPr/>
        </p:nvSpPr>
        <p:spPr>
          <a:xfrm>
            <a:off x="7220689" y="10859804"/>
            <a:ext cx="10232232" cy="1069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6400" b="1">
                <a:solidFill>
                  <a:srgbClr val="000000"/>
                </a:solidFill>
              </a:defRPr>
            </a:lvl1pPr>
          </a:lstStyle>
          <a:p>
            <a:r>
              <a:t>TOTAL = $6,800,000</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p:nvPr/>
        </p:nvSpPr>
        <p:spPr>
          <a:xfrm>
            <a:off x="10144667" y="1906175"/>
            <a:ext cx="13686051"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105" name="Shape 105"/>
          <p:cNvSpPr/>
          <p:nvPr/>
        </p:nvSpPr>
        <p:spPr>
          <a:xfrm>
            <a:off x="967554" y="2611171"/>
            <a:ext cx="8074638" cy="62957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3500">
                <a:solidFill>
                  <a:srgbClr val="000000"/>
                </a:solidFill>
                <a:uFillTx/>
                <a:latin typeface="Arial"/>
                <a:ea typeface="Arial"/>
                <a:cs typeface="Arial"/>
                <a:sym typeface="Arial"/>
              </a:defRPr>
            </a:pPr>
            <a:r>
              <a:rPr sz="4500" b="1"/>
              <a:t>C6 – Bridge connecting Penang Lane</a:t>
            </a:r>
            <a:r>
              <a:rPr sz="4500"/>
              <a:t> </a:t>
            </a:r>
            <a:r>
              <a:t>multi-use trail to the WFCU Centre</a:t>
            </a:r>
          </a:p>
          <a:p>
            <a:pPr defTabSz="457200">
              <a:defRPr sz="4500" b="1">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$300,000</a:t>
            </a:r>
          </a:p>
          <a:p>
            <a:pPr defTabSz="457200">
              <a:defRPr sz="3500">
                <a:solidFill>
                  <a:srgbClr val="000000"/>
                </a:solidFill>
                <a:uFillTx/>
                <a:latin typeface="Arial"/>
                <a:ea typeface="Arial"/>
                <a:cs typeface="Arial"/>
                <a:sym typeface="Arial"/>
              </a:defRPr>
            </a:pPr>
            <a:endParaRPr/>
          </a:p>
          <a:p>
            <a:pPr defTabSz="457200">
              <a:defRPr sz="4300" b="1">
                <a:solidFill>
                  <a:srgbClr val="000000"/>
                </a:solidFill>
                <a:uFillTx/>
                <a:latin typeface="Arial"/>
                <a:ea typeface="Arial"/>
                <a:cs typeface="Arial"/>
                <a:sym typeface="Arial"/>
              </a:defRPr>
            </a:pPr>
            <a:endParaRPr/>
          </a:p>
          <a:p>
            <a:pPr defTabSz="457200">
              <a:defRPr sz="4300" b="1">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Not critical cycling infrastructure</a:t>
            </a:r>
          </a:p>
        </p:txBody>
      </p:sp>
      <p:sp>
        <p:nvSpPr>
          <p:cNvPr id="106" name="Shape 106"/>
          <p:cNvSpPr/>
          <p:nvPr/>
        </p:nvSpPr>
        <p:spPr>
          <a:xfrm>
            <a:off x="15824294" y="646811"/>
            <a:ext cx="2326796"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BRIDGE</a:t>
            </a:r>
          </a:p>
        </p:txBody>
      </p:sp>
      <p:sp>
        <p:nvSpPr>
          <p:cNvPr id="107" name="Shape 107"/>
          <p:cNvSpPr/>
          <p:nvPr/>
        </p:nvSpPr>
        <p:spPr>
          <a:xfrm>
            <a:off x="17148829" y="3957515"/>
            <a:ext cx="840299" cy="336327"/>
          </a:xfrm>
          <a:prstGeom prst="rect">
            <a:avLst/>
          </a:prstGeom>
          <a:gradFill>
            <a:gsLst>
              <a:gs pos="0">
                <a:srgbClr val="9DA1A6"/>
              </a:gs>
              <a:gs pos="50000">
                <a:srgbClr val="91969C"/>
              </a:gs>
              <a:gs pos="100000">
                <a:srgbClr val="7F858A"/>
              </a:gs>
            </a:gsLst>
            <a:lin ang="5400000"/>
          </a:gradFill>
          <a:ln w="12700">
            <a:miter lim="400000"/>
          </a:ln>
          <a:effectLst>
            <a:outerShdw blurRad="63500" dist="19050" dir="5400000" rotWithShape="0">
              <a:srgbClr val="000000">
                <a:alpha val="63000"/>
              </a:srgbClr>
            </a:outerShdw>
          </a:effectLst>
        </p:spPr>
        <p:txBody>
          <a:bodyPr lIns="45719" rIns="45719" anchor="ctr"/>
          <a:lstStyle/>
          <a:p>
            <a:pPr>
              <a:defRPr>
                <a:solidFill>
                  <a:srgbClr val="FFFFFF"/>
                </a:solidFill>
                <a:uFill>
                  <a:solidFill>
                    <a:srgbClr val="FFFFFF"/>
                  </a:solidFill>
                </a:uFill>
              </a:defRPr>
            </a:pPr>
            <a:endParaRPr/>
          </a:p>
        </p:txBody>
      </p:sp>
      <p:sp>
        <p:nvSpPr>
          <p:cNvPr id="108" name="Shape 108"/>
          <p:cNvSpPr/>
          <p:nvPr/>
        </p:nvSpPr>
        <p:spPr>
          <a:xfrm>
            <a:off x="16567543" y="9851202"/>
            <a:ext cx="840299" cy="336327"/>
          </a:xfrm>
          <a:prstGeom prst="rect">
            <a:avLst/>
          </a:prstGeom>
          <a:gradFill>
            <a:gsLst>
              <a:gs pos="0">
                <a:srgbClr val="9DA1A6"/>
              </a:gs>
              <a:gs pos="50000">
                <a:srgbClr val="91969C"/>
              </a:gs>
              <a:gs pos="100000">
                <a:srgbClr val="7F858A"/>
              </a:gs>
            </a:gsLst>
            <a:lin ang="5400000"/>
          </a:gradFill>
          <a:ln w="12700">
            <a:miter lim="400000"/>
          </a:ln>
          <a:effectLst>
            <a:outerShdw blurRad="63500" dist="19050" dir="5400000" rotWithShape="0">
              <a:srgbClr val="000000">
                <a:alpha val="63000"/>
              </a:srgbClr>
            </a:outerShdw>
          </a:effectLst>
        </p:spPr>
        <p:txBody>
          <a:bodyPr lIns="45719" rIns="45719" anchor="ctr"/>
          <a:lstStyle/>
          <a:p>
            <a:pPr>
              <a:defRPr>
                <a:solidFill>
                  <a:srgbClr val="FFFFFF"/>
                </a:solidFill>
                <a:uFill>
                  <a:solidFill>
                    <a:srgbClr val="FFFFFF"/>
                  </a:solidFill>
                </a:uFill>
              </a:defRPr>
            </a:pPr>
            <a:endParaRPr/>
          </a:p>
        </p:txBody>
      </p:sp>
      <p:pic>
        <p:nvPicPr>
          <p:cNvPr id="109" name="C6 -PENANG LANE BRIDGE 2.jpg"/>
          <p:cNvPicPr>
            <a:picLocks noChangeAspect="1"/>
          </p:cNvPicPr>
          <p:nvPr/>
        </p:nvPicPr>
        <p:blipFill>
          <a:blip r:embed="rId2" cstate="print">
            <a:extLst/>
          </a:blip>
          <a:stretch>
            <a:fillRect/>
          </a:stretch>
        </p:blipFill>
        <p:spPr>
          <a:xfrm>
            <a:off x="10259605" y="2134853"/>
            <a:ext cx="13456173" cy="10703774"/>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p:nvPr/>
        </p:nvSpPr>
        <p:spPr>
          <a:xfrm>
            <a:off x="4468931" y="1301591"/>
            <a:ext cx="15433438" cy="1005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90000"/>
              </a:lnSpc>
              <a:defRPr sz="6000" b="1">
                <a:solidFill>
                  <a:srgbClr val="000000"/>
                </a:solidFill>
                <a:latin typeface="+mn-lt"/>
                <a:ea typeface="+mn-ea"/>
                <a:cs typeface="+mn-cs"/>
                <a:sym typeface="Montserrat Hairline"/>
              </a:defRPr>
            </a:lvl1pPr>
          </a:lstStyle>
          <a:p>
            <a:r>
              <a:t>How do we pay for these extra bike lanes?</a:t>
            </a:r>
          </a:p>
        </p:txBody>
      </p:sp>
      <p:graphicFrame>
        <p:nvGraphicFramePr>
          <p:cNvPr id="112" name="Table 112"/>
          <p:cNvGraphicFramePr/>
          <p:nvPr/>
        </p:nvGraphicFramePr>
        <p:xfrm>
          <a:off x="3059937" y="3027836"/>
          <a:ext cx="18251422" cy="9349179"/>
        </p:xfrm>
        <a:graphic>
          <a:graphicData uri="http://schemas.openxmlformats.org/drawingml/2006/table">
            <a:tbl>
              <a:tblPr firstRow="1" firstCol="1">
                <a:tableStyleId>{4C3C2611-4C71-4FC5-86AE-919BDF0F9419}</a:tableStyleId>
              </a:tblPr>
              <a:tblGrid>
                <a:gridCol w="5296147"/>
                <a:gridCol w="3477015"/>
                <a:gridCol w="619454"/>
                <a:gridCol w="5378894"/>
                <a:gridCol w="3479912"/>
              </a:tblGrid>
              <a:tr h="1409683">
                <a:tc>
                  <a:txBody>
                    <a:bodyPr/>
                    <a:lstStyle/>
                    <a:p>
                      <a:pPr>
                        <a:defRPr sz="1800" b="0" i="0">
                          <a:solidFill>
                            <a:srgbClr val="000000"/>
                          </a:solidFill>
                          <a:uFillTx/>
                        </a:defRPr>
                      </a:pPr>
                      <a:r>
                        <a:rPr sz="3500" b="1" i="1">
                          <a:solidFill>
                            <a:srgbClr val="FFFFFF"/>
                          </a:solidFill>
                          <a:uFill>
                            <a:solidFill>
                              <a:srgbClr val="7F7F7F"/>
                            </a:solidFill>
                          </a:uFill>
                        </a:rPr>
                        <a:t>PROJECT NAME</a:t>
                      </a:r>
                    </a:p>
                  </a:txBody>
                  <a:tcPr marL="63500" marR="63500" marT="63500" marB="63500" anchor="ctr" horzOverflow="overflow">
                    <a:lnL w="63500">
                      <a:solidFill>
                        <a:srgbClr val="000000"/>
                      </a:solidFill>
                      <a:miter lim="400000"/>
                    </a:lnL>
                    <a:lnR w="4445">
                      <a:solidFill>
                        <a:srgbClr val="000000"/>
                      </a:solidFill>
                      <a:miter lim="400000"/>
                    </a:lnR>
                    <a:lnT w="63500">
                      <a:solidFill>
                        <a:srgbClr val="000000"/>
                      </a:solidFill>
                      <a:miter lim="400000"/>
                    </a:lnT>
                    <a:lnB>
                      <a:solidFill>
                        <a:srgbClr val="000000"/>
                      </a:solidFill>
                      <a:miter lim="400000"/>
                    </a:lnB>
                    <a:solidFill>
                      <a:srgbClr val="175778"/>
                    </a:solidFill>
                  </a:tcPr>
                </a:tc>
                <a:tc>
                  <a:txBody>
                    <a:bodyPr/>
                    <a:lstStyle/>
                    <a:p>
                      <a:pPr>
                        <a:defRPr sz="1800" b="0" i="0">
                          <a:solidFill>
                            <a:srgbClr val="000000"/>
                          </a:solidFill>
                          <a:uFillTx/>
                        </a:defRPr>
                      </a:pPr>
                      <a:r>
                        <a:rPr sz="3500" b="1" i="1">
                          <a:solidFill>
                            <a:srgbClr val="FFFFFF"/>
                          </a:solidFill>
                          <a:uFill>
                            <a:solidFill>
                              <a:srgbClr val="7F7F7F"/>
                            </a:solidFill>
                          </a:uFill>
                        </a:rPr>
                        <a:t>COST TO ADD BIKE LANES</a:t>
                      </a:r>
                    </a:p>
                  </a:txBody>
                  <a:tcPr marL="63500" marR="63500" marT="63500" marB="63500" anchor="ctr" horzOverflow="overflow">
                    <a:lnL w="4445">
                      <a:solidFill>
                        <a:srgbClr val="000000"/>
                      </a:solidFill>
                      <a:miter lim="400000"/>
                    </a:lnL>
                    <a:lnR w="4445">
                      <a:solidFill>
                        <a:srgbClr val="000000"/>
                      </a:solidFill>
                      <a:miter lim="400000"/>
                    </a:lnR>
                    <a:lnT w="63500">
                      <a:solidFill>
                        <a:srgbClr val="000000"/>
                      </a:solidFill>
                      <a:miter lim="400000"/>
                    </a:lnT>
                    <a:lnB>
                      <a:solidFill>
                        <a:srgbClr val="000000"/>
                      </a:solidFill>
                      <a:miter lim="400000"/>
                    </a:lnB>
                    <a:solidFill>
                      <a:srgbClr val="175778"/>
                    </a:solidFill>
                  </a:tcPr>
                </a:tc>
                <a:tc>
                  <a:txBody>
                    <a:bodyPr/>
                    <a:lstStyle/>
                    <a:p>
                      <a:pPr defTabSz="457200">
                        <a:defRPr sz="3500" i="0">
                          <a:uFillTx/>
                          <a:latin typeface="+mj-lt"/>
                          <a:ea typeface="+mj-ea"/>
                          <a:cs typeface="+mj-cs"/>
                          <a:sym typeface="Helvetica"/>
                        </a:defRPr>
                      </a:pPr>
                      <a:endParaRPr/>
                    </a:p>
                  </a:txBody>
                  <a:tcPr marL="50800" marR="50800" marT="50800" marB="50800" anchor="ctr" horzOverflow="overflow">
                    <a:lnL w="4445">
                      <a:solidFill>
                        <a:srgbClr val="000000"/>
                      </a:solidFill>
                      <a:miter lim="400000"/>
                    </a:lnL>
                    <a:lnR w="4445">
                      <a:solidFill>
                        <a:srgbClr val="000000"/>
                      </a:solidFill>
                      <a:miter lim="400000"/>
                    </a:lnR>
                    <a:lnT w="63500">
                      <a:solidFill>
                        <a:srgbClr val="000000"/>
                      </a:solidFill>
                      <a:miter lim="400000"/>
                    </a:lnT>
                    <a:lnB>
                      <a:solidFill>
                        <a:srgbClr val="000000"/>
                      </a:solidFill>
                      <a:miter lim="400000"/>
                    </a:lnB>
                    <a:solidFill>
                      <a:srgbClr val="DDDDDD"/>
                    </a:solidFill>
                  </a:tcPr>
                </a:tc>
                <a:tc>
                  <a:txBody>
                    <a:bodyPr/>
                    <a:lstStyle/>
                    <a:p>
                      <a:pPr>
                        <a:defRPr sz="1800" b="0" i="0">
                          <a:solidFill>
                            <a:srgbClr val="000000"/>
                          </a:solidFill>
                          <a:uFillTx/>
                        </a:defRPr>
                      </a:pPr>
                      <a:r>
                        <a:rPr sz="3500" b="1" i="1">
                          <a:solidFill>
                            <a:srgbClr val="FFFFFF"/>
                          </a:solidFill>
                          <a:uFill>
                            <a:solidFill>
                              <a:srgbClr val="7F7F7F"/>
                            </a:solidFill>
                          </a:uFill>
                        </a:rPr>
                        <a:t>PROJECT NAME </a:t>
                      </a:r>
                    </a:p>
                  </a:txBody>
                  <a:tcPr marL="63500" marR="63500" marT="63500" marB="63500" anchor="ctr" horzOverflow="overflow">
                    <a:lnL w="4445">
                      <a:solidFill>
                        <a:srgbClr val="000000"/>
                      </a:solidFill>
                      <a:miter lim="400000"/>
                    </a:lnL>
                    <a:lnR w="4445">
                      <a:solidFill>
                        <a:srgbClr val="000000"/>
                      </a:solidFill>
                      <a:miter lim="400000"/>
                    </a:lnR>
                    <a:lnT w="63500">
                      <a:solidFill>
                        <a:srgbClr val="000000"/>
                      </a:solidFill>
                      <a:miter lim="400000"/>
                    </a:lnT>
                    <a:lnB>
                      <a:solidFill>
                        <a:srgbClr val="000000"/>
                      </a:solidFill>
                      <a:miter lim="400000"/>
                    </a:lnB>
                    <a:solidFill>
                      <a:srgbClr val="175778"/>
                    </a:solidFill>
                  </a:tcPr>
                </a:tc>
                <a:tc>
                  <a:txBody>
                    <a:bodyPr/>
                    <a:lstStyle/>
                    <a:p>
                      <a:pPr>
                        <a:defRPr sz="1800" b="0" i="0">
                          <a:solidFill>
                            <a:srgbClr val="000000"/>
                          </a:solidFill>
                          <a:uFillTx/>
                        </a:defRPr>
                      </a:pPr>
                      <a:r>
                        <a:rPr sz="3500" b="1" i="1">
                          <a:solidFill>
                            <a:srgbClr val="FFFFFF"/>
                          </a:solidFill>
                          <a:uFill>
                            <a:solidFill>
                              <a:srgbClr val="7F7F7F"/>
                            </a:solidFill>
                          </a:uFill>
                        </a:rPr>
                        <a:t>COST</a:t>
                      </a:r>
                    </a:p>
                  </a:txBody>
                  <a:tcPr marL="63500" marR="63500" marT="63500" marB="63500" anchor="ctr" horzOverflow="overflow">
                    <a:lnL w="4445">
                      <a:solidFill>
                        <a:srgbClr val="000000"/>
                      </a:solidFill>
                      <a:miter lim="400000"/>
                    </a:lnL>
                    <a:lnR w="63500">
                      <a:solidFill>
                        <a:srgbClr val="000000"/>
                      </a:solidFill>
                      <a:miter lim="400000"/>
                    </a:lnR>
                    <a:lnT w="63500">
                      <a:solidFill>
                        <a:srgbClr val="000000"/>
                      </a:solidFill>
                      <a:miter lim="400000"/>
                    </a:lnT>
                    <a:lnB>
                      <a:solidFill>
                        <a:srgbClr val="000000"/>
                      </a:solidFill>
                      <a:miter lim="400000"/>
                    </a:lnB>
                    <a:solidFill>
                      <a:srgbClr val="175778"/>
                    </a:solidFill>
                  </a:tcPr>
                </a:tc>
              </a:tr>
              <a:tr h="970871">
                <a:tc>
                  <a:txBody>
                    <a:bodyPr/>
                    <a:lstStyle/>
                    <a:p>
                      <a:pPr algn="l">
                        <a:defRPr sz="1800" b="0" i="0">
                          <a:solidFill>
                            <a:srgbClr val="000000"/>
                          </a:solidFill>
                          <a:uFillTx/>
                        </a:defRPr>
                      </a:pPr>
                      <a:r>
                        <a:rPr sz="3300" b="1" i="1">
                          <a:uFill>
                            <a:solidFill>
                              <a:srgbClr val="7F7F7F"/>
                            </a:solidFill>
                          </a:uFill>
                        </a:rPr>
                        <a:t>C2d - MALDEN ROAD</a:t>
                      </a:r>
                    </a:p>
                  </a:txBody>
                  <a:tcPr marL="63500" marR="63500" marT="63500" marB="63500" horzOverflow="overflow">
                    <a:lnL w="63500">
                      <a:solidFill>
                        <a:srgbClr val="000000"/>
                      </a:solidFill>
                      <a:miter lim="400000"/>
                    </a:lnL>
                    <a:lnR>
                      <a:solidFill>
                        <a:srgbClr val="000000"/>
                      </a:solidFill>
                      <a:miter lim="400000"/>
                    </a:lnR>
                    <a:lnT>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$16,615</a:t>
                      </a:r>
                    </a:p>
                  </a:txBody>
                  <a:tcPr marL="63500" marR="63500" marT="63500" marB="63500" anchor="ctr"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solidFill>
                      <a:srgbClr val="DDDDDD"/>
                    </a:solidFill>
                  </a:tcPr>
                </a:tc>
                <a:tc>
                  <a:txBody>
                    <a:bodyPr/>
                    <a:lstStyle/>
                    <a:p>
                      <a:pPr algn="l">
                        <a:defRPr sz="1800" b="0" i="0">
                          <a:solidFill>
                            <a:srgbClr val="000000"/>
                          </a:solidFill>
                          <a:uFillTx/>
                        </a:defRPr>
                      </a:pPr>
                      <a:r>
                        <a:rPr sz="3300" b="1" i="1">
                          <a:uFill>
                            <a:solidFill>
                              <a:srgbClr val="7F7F7F"/>
                            </a:solidFill>
                          </a:uFill>
                        </a:rPr>
                        <a:t>C6 PENANG BRIDGE</a:t>
                      </a:r>
                    </a:p>
                  </a:txBody>
                  <a:tcPr marL="63500" marR="63500" marT="63500" marB="635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$300,000</a:t>
                      </a:r>
                    </a:p>
                  </a:txBody>
                  <a:tcPr marL="63500" marR="63500" marT="63500" marB="63500" anchor="ctr" horzOverflow="overflow">
                    <a:lnL w="4445">
                      <a:solidFill>
                        <a:srgbClr val="000000"/>
                      </a:solidFill>
                      <a:miter lim="400000"/>
                    </a:lnL>
                    <a:lnR w="63500">
                      <a:solidFill>
                        <a:srgbClr val="000000"/>
                      </a:solidFill>
                      <a:miter lim="400000"/>
                    </a:lnR>
                    <a:lnT>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C2c - ARMANDA ST</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$34,106</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C2e - MATCHETTE RD</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$40,810</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C9a - TOTTEN RD</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$43,434</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C2b - MATCHETTE</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$933</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MCDOUGALL ST</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$41,685</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UNIVERSITY AVE</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$26,818</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1187277">
                <a:tc>
                  <a:txBody>
                    <a:bodyPr/>
                    <a:lstStyle/>
                    <a:p>
                      <a:pPr algn="l">
                        <a:defRPr sz="1800" b="0" i="0">
                          <a:solidFill>
                            <a:srgbClr val="000000"/>
                          </a:solidFill>
                          <a:uFillTx/>
                        </a:defRPr>
                      </a:pPr>
                      <a:r>
                        <a:rPr sz="3300" b="1" i="1">
                          <a:uFill>
                            <a:solidFill>
                              <a:srgbClr val="7F7F7F"/>
                            </a:solidFill>
                          </a:uFill>
                        </a:rPr>
                        <a:t>TOTAL</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63500">
                      <a:solidFill>
                        <a:srgbClr val="000000"/>
                      </a:solidFill>
                      <a:miter lim="400000"/>
                    </a:lnB>
                    <a:noFill/>
                  </a:tcPr>
                </a:tc>
                <a:tc>
                  <a:txBody>
                    <a:bodyPr/>
                    <a:lstStyle/>
                    <a:p>
                      <a:pPr>
                        <a:defRPr sz="1800" b="0" i="0">
                          <a:solidFill>
                            <a:srgbClr val="000000"/>
                          </a:solidFill>
                          <a:uFillTx/>
                        </a:defRPr>
                      </a:pPr>
                      <a:r>
                        <a:rPr sz="5500" b="1" i="1">
                          <a:solidFill>
                            <a:srgbClr val="AE1916"/>
                          </a:solidFill>
                          <a:uFill>
                            <a:solidFill>
                              <a:srgbClr val="7F7F7F"/>
                            </a:solidFill>
                          </a:uFill>
                        </a:rPr>
                        <a:t>$204,400</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63500">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63500">
                      <a:solidFill>
                        <a:srgbClr val="000000"/>
                      </a:solidFill>
                      <a:miter lim="400000"/>
                    </a:lnB>
                    <a:solidFill>
                      <a:srgbClr val="DDDDDD"/>
                    </a:solidFill>
                  </a:tcPr>
                </a:tc>
                <a:tc>
                  <a:txBody>
                    <a:bodyPr/>
                    <a:lstStyle/>
                    <a:p>
                      <a:pPr algn="l">
                        <a:defRPr sz="1800" b="0" i="0">
                          <a:solidFill>
                            <a:srgbClr val="000000"/>
                          </a:solidFill>
                          <a:uFillTx/>
                        </a:defRPr>
                      </a:pPr>
                      <a:r>
                        <a:rPr sz="3300" b="1" i="1">
                          <a:uFill>
                            <a:solidFill>
                              <a:srgbClr val="7F7F7F"/>
                            </a:solidFill>
                          </a:uFill>
                        </a:rPr>
                        <a:t>TOTAL</a:t>
                      </a: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63500">
                      <a:solidFill>
                        <a:srgbClr val="000000"/>
                      </a:solidFill>
                      <a:miter lim="400000"/>
                    </a:lnB>
                    <a:noFill/>
                  </a:tcPr>
                </a:tc>
                <a:tc>
                  <a:txBody>
                    <a:bodyPr/>
                    <a:lstStyle/>
                    <a:p>
                      <a:pPr>
                        <a:defRPr sz="1800" b="0" i="0">
                          <a:solidFill>
                            <a:srgbClr val="000000"/>
                          </a:solidFill>
                          <a:uFillTx/>
                        </a:defRPr>
                      </a:pPr>
                      <a:r>
                        <a:rPr sz="5500" b="1" i="1">
                          <a:solidFill>
                            <a:srgbClr val="AE1916"/>
                          </a:solidFill>
                          <a:uFill>
                            <a:solidFill>
                              <a:srgbClr val="7F7F7F"/>
                            </a:solidFill>
                          </a:uFill>
                        </a:rPr>
                        <a:t>$300,000</a:t>
                      </a: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63500">
                      <a:solidFill>
                        <a:srgbClr val="000000"/>
                      </a:solidFill>
                      <a:miter lim="400000"/>
                    </a:lnB>
                    <a:noFill/>
                  </a:tcPr>
                </a:tc>
              </a:tr>
            </a:tbl>
          </a:graphicData>
        </a:graphic>
      </p:graphicFrame>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p:nvPr/>
        </p:nvSpPr>
        <p:spPr>
          <a:xfrm>
            <a:off x="2793456" y="5187181"/>
            <a:ext cx="18784389" cy="7406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6000" b="1">
                <a:solidFill>
                  <a:srgbClr val="000000"/>
                </a:solidFill>
              </a:defRPr>
            </a:pPr>
            <a:r>
              <a:t>Include intersection treatments in bike lane construction.  Bike lanes must not end abruptly before an intersection.  Including directional paint, bike boxes and signage for drivers and cyclists at high traffic intersections will significantly improve safety for all.  (ex. McDougall &amp; University E., Totten, Prince &amp; Sandwich)</a:t>
            </a:r>
          </a:p>
          <a:p>
            <a:pPr>
              <a:defRPr sz="6000" b="1">
                <a:solidFill>
                  <a:srgbClr val="000000"/>
                </a:solidFill>
              </a:defRPr>
            </a:pPr>
            <a:r>
              <a:t>  </a:t>
            </a:r>
          </a:p>
        </p:txBody>
      </p:sp>
      <p:sp>
        <p:nvSpPr>
          <p:cNvPr id="115" name="Shape 115"/>
          <p:cNvSpPr/>
          <p:nvPr/>
        </p:nvSpPr>
        <p:spPr>
          <a:xfrm>
            <a:off x="2680953" y="2809977"/>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#4</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p:nvPr/>
        </p:nvSpPr>
        <p:spPr>
          <a:xfrm>
            <a:off x="6434428" y="1487125"/>
            <a:ext cx="17396290" cy="11708483"/>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118" name="Shape 118"/>
          <p:cNvSpPr/>
          <p:nvPr/>
        </p:nvSpPr>
        <p:spPr>
          <a:xfrm>
            <a:off x="9675443" y="678561"/>
            <a:ext cx="10914259"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100" b="1">
                <a:solidFill>
                  <a:srgbClr val="000000"/>
                </a:solidFill>
              </a:defRPr>
            </a:lvl1pPr>
          </a:lstStyle>
          <a:p>
            <a:r>
              <a:t>MCDOUGALL/UNIVERSITY  INTERSECTION</a:t>
            </a:r>
          </a:p>
        </p:txBody>
      </p:sp>
      <p:pic>
        <p:nvPicPr>
          <p:cNvPr id="119" name="MCDOUGALL UNIVERSITY INTERSECTION.jpg"/>
          <p:cNvPicPr>
            <a:picLocks noChangeAspect="1"/>
          </p:cNvPicPr>
          <p:nvPr/>
        </p:nvPicPr>
        <p:blipFill>
          <a:blip r:embed="rId2" cstate="print">
            <a:extLst/>
          </a:blip>
          <a:stretch>
            <a:fillRect/>
          </a:stretch>
        </p:blipFill>
        <p:spPr>
          <a:xfrm>
            <a:off x="6598611" y="1708210"/>
            <a:ext cx="17067925" cy="11346922"/>
          </a:xfrm>
          <a:prstGeom prst="rect">
            <a:avLst/>
          </a:prstGeom>
          <a:ln w="12700">
            <a:miter lim="400000"/>
          </a:ln>
        </p:spPr>
      </p:pic>
      <p:sp>
        <p:nvSpPr>
          <p:cNvPr id="120" name="Shape 120"/>
          <p:cNvSpPr/>
          <p:nvPr/>
        </p:nvSpPr>
        <p:spPr>
          <a:xfrm>
            <a:off x="714191" y="3129899"/>
            <a:ext cx="5063035" cy="5171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4200" b="1">
                <a:solidFill>
                  <a:srgbClr val="000000"/>
                </a:solidFill>
              </a:defRPr>
            </a:pPr>
            <a:r>
              <a:t>Recommend </a:t>
            </a:r>
          </a:p>
          <a:p>
            <a:pPr>
              <a:defRPr sz="4200">
                <a:solidFill>
                  <a:srgbClr val="000000"/>
                </a:solidFill>
              </a:defRPr>
            </a:pPr>
            <a:endParaRPr/>
          </a:p>
          <a:p>
            <a:pPr>
              <a:defRPr sz="4200">
                <a:solidFill>
                  <a:srgbClr val="000000"/>
                </a:solidFill>
              </a:defRPr>
            </a:pPr>
            <a:r>
              <a:t>Including directional paint, bike boxes and signage for drivers and cyclists at high traffic intersections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p:nvPr/>
        </p:nvSpPr>
        <p:spPr>
          <a:xfrm>
            <a:off x="3907070" y="1487125"/>
            <a:ext cx="19923648" cy="11708483"/>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123" name="Shape 123"/>
          <p:cNvSpPr/>
          <p:nvPr/>
        </p:nvSpPr>
        <p:spPr>
          <a:xfrm>
            <a:off x="7646486" y="678561"/>
            <a:ext cx="10807730"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100" b="1">
                <a:solidFill>
                  <a:srgbClr val="000000"/>
                </a:solidFill>
              </a:defRPr>
            </a:lvl1pPr>
          </a:lstStyle>
          <a:p>
            <a:r>
              <a:t>SANDWICH ST/PRINCE RD INTERSECTION</a:t>
            </a:r>
          </a:p>
        </p:txBody>
      </p:sp>
      <p:pic>
        <p:nvPicPr>
          <p:cNvPr id="124" name="prince sandwich intersection2.jpg"/>
          <p:cNvPicPr>
            <a:picLocks noChangeAspect="1"/>
          </p:cNvPicPr>
          <p:nvPr/>
        </p:nvPicPr>
        <p:blipFill>
          <a:blip r:embed="rId2" cstate="print">
            <a:extLst/>
          </a:blip>
          <a:stretch>
            <a:fillRect/>
          </a:stretch>
        </p:blipFill>
        <p:spPr>
          <a:xfrm>
            <a:off x="4156304" y="1622868"/>
            <a:ext cx="19555944" cy="11436998"/>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p:nvPr/>
        </p:nvSpPr>
        <p:spPr>
          <a:xfrm>
            <a:off x="9134799" y="1906175"/>
            <a:ext cx="14695919"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127" name="Shape 127"/>
          <p:cNvSpPr/>
          <p:nvPr/>
        </p:nvSpPr>
        <p:spPr>
          <a:xfrm>
            <a:off x="967554" y="2611171"/>
            <a:ext cx="7792922" cy="9184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a:solidFill>
                  <a:srgbClr val="000000"/>
                </a:solidFill>
                <a:uFillTx/>
                <a:latin typeface="Arial"/>
                <a:ea typeface="Arial"/>
                <a:cs typeface="Arial"/>
                <a:sym typeface="Arial"/>
              </a:defRPr>
            </a:pPr>
            <a:r>
              <a:rPr b="1"/>
              <a:t>C10 – Sandwich St</a:t>
            </a:r>
          </a:p>
          <a:p>
            <a:pPr defTabSz="457200">
              <a:defRPr sz="3500">
                <a:solidFill>
                  <a:srgbClr val="000000"/>
                </a:solidFill>
                <a:uFillTx/>
                <a:latin typeface="Arial"/>
                <a:ea typeface="Arial"/>
                <a:cs typeface="Arial"/>
                <a:sym typeface="Arial"/>
              </a:defRPr>
            </a:pPr>
            <a:r>
              <a:t>Ojibway Parkway to Prince</a:t>
            </a:r>
          </a:p>
          <a:p>
            <a:pPr defTabSz="457200">
              <a:defRPr sz="3500">
                <a:solidFill>
                  <a:srgbClr val="000000"/>
                </a:solidFill>
                <a:uFillTx/>
                <a:latin typeface="Arial"/>
                <a:ea typeface="Arial"/>
                <a:cs typeface="Arial"/>
                <a:sym typeface="Arial"/>
              </a:defRPr>
            </a:pPr>
            <a:r>
              <a:t>Road</a:t>
            </a:r>
          </a:p>
          <a:p>
            <a:pPr defTabSz="457200">
              <a:defRPr sz="3500">
                <a:solidFill>
                  <a:srgbClr val="000000"/>
                </a:solidFill>
                <a:uFillTx/>
                <a:latin typeface="Arial"/>
                <a:ea typeface="Arial"/>
                <a:cs typeface="Arial"/>
                <a:sym typeface="Arial"/>
              </a:defRPr>
            </a:pPr>
            <a:r>
              <a:t>Rerouted around the new Bridge Plaza Perimeter Road to include cycling facilities and potential future access to the bridge at no cost to the City.</a:t>
            </a:r>
          </a:p>
          <a:p>
            <a:pPr defTabSz="457200">
              <a:defRPr sz="3500">
                <a:solidFill>
                  <a:srgbClr val="000000"/>
                </a:solidFill>
                <a:uFillTx/>
                <a:latin typeface="Arial"/>
                <a:ea typeface="Arial"/>
                <a:cs typeface="Arial"/>
                <a:sym typeface="Arial"/>
              </a:defRPr>
            </a:pPr>
            <a:r>
              <a:t> Facility Type – Multi-Use Trail</a:t>
            </a:r>
          </a:p>
          <a:p>
            <a:pPr defTabSz="457200">
              <a:defRPr sz="3500">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$266,000</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mj-lt"/>
                <a:ea typeface="+mj-ea"/>
                <a:cs typeface="+mj-cs"/>
                <a:sym typeface="Helvetica"/>
              </a:defRPr>
            </a:pPr>
            <a:r>
              <a:t>This road is an average of  +/-12m wide, more than enough for on-road bike lanes.  Change from trail to bike lanes? (the cost of bike lanes = $11,950)?  Use savings of $254,048 for urgent cycle facilities?</a:t>
            </a:r>
          </a:p>
        </p:txBody>
      </p:sp>
      <p:sp>
        <p:nvSpPr>
          <p:cNvPr id="128" name="Shape 128"/>
          <p:cNvSpPr/>
          <p:nvPr/>
        </p:nvSpPr>
        <p:spPr>
          <a:xfrm>
            <a:off x="15012990" y="716661"/>
            <a:ext cx="5014353"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MULTI-USE TRAIL</a:t>
            </a:r>
          </a:p>
        </p:txBody>
      </p:sp>
      <p:pic>
        <p:nvPicPr>
          <p:cNvPr id="129" name="C10 SANDWICH - Ojib to Prince.jpg"/>
          <p:cNvPicPr>
            <a:picLocks noChangeAspect="1"/>
          </p:cNvPicPr>
          <p:nvPr/>
        </p:nvPicPr>
        <p:blipFill>
          <a:blip r:embed="rId2" cstate="print">
            <a:extLst/>
          </a:blip>
          <a:stretch>
            <a:fillRect/>
          </a:stretch>
        </p:blipFill>
        <p:spPr>
          <a:xfrm>
            <a:off x="9247819" y="2239973"/>
            <a:ext cx="14469879" cy="10493534"/>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p:nvPr/>
        </p:nvSpPr>
        <p:spPr>
          <a:xfrm>
            <a:off x="2793456" y="5187181"/>
            <a:ext cx="18784389" cy="4663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6000" b="1">
                <a:solidFill>
                  <a:srgbClr val="000000"/>
                </a:solidFill>
              </a:defRPr>
            </a:pPr>
            <a:r>
              <a:t>Ensure new cycling infrastructure connects with existing bike lanes and trails. (ex. C7-Bruce Ave to Jackson Park, Ambassador Bridge area, C10-Prince/Sandwich St)</a:t>
            </a:r>
          </a:p>
          <a:p>
            <a:pPr>
              <a:defRPr sz="6000" b="1">
                <a:solidFill>
                  <a:srgbClr val="000000"/>
                </a:solidFill>
              </a:defRPr>
            </a:pPr>
            <a:r>
              <a:t>  </a:t>
            </a:r>
          </a:p>
        </p:txBody>
      </p:sp>
      <p:sp>
        <p:nvSpPr>
          <p:cNvPr id="132" name="Shape 132"/>
          <p:cNvSpPr/>
          <p:nvPr/>
        </p:nvSpPr>
        <p:spPr>
          <a:xfrm>
            <a:off x="2680953" y="2809977"/>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#5</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nvSpPr>
        <p:spPr>
          <a:xfrm>
            <a:off x="9760515" y="1906175"/>
            <a:ext cx="14070203"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135" name="Shape 135"/>
          <p:cNvSpPr/>
          <p:nvPr/>
        </p:nvSpPr>
        <p:spPr>
          <a:xfrm>
            <a:off x="11714331" y="6539230"/>
            <a:ext cx="942639" cy="637541"/>
          </a:xfrm>
          <a:prstGeom prst="rect">
            <a:avLst/>
          </a:prstGeom>
          <a:ln w="12700">
            <a:miter lim="400000"/>
          </a:ln>
        </p:spPr>
        <p:txBody>
          <a:bodyPr wrap="none" lIns="45719" rIns="45719">
            <a:spAutoFit/>
          </a:bodyPr>
          <a:lstStyle/>
          <a:p>
            <a:endParaRPr/>
          </a:p>
        </p:txBody>
      </p:sp>
      <p:sp>
        <p:nvSpPr>
          <p:cNvPr id="136" name="Shape 136"/>
          <p:cNvSpPr/>
          <p:nvPr/>
        </p:nvSpPr>
        <p:spPr>
          <a:xfrm>
            <a:off x="11841331" y="6666230"/>
            <a:ext cx="942639" cy="637541"/>
          </a:xfrm>
          <a:prstGeom prst="rect">
            <a:avLst/>
          </a:prstGeom>
          <a:ln w="12700">
            <a:miter lim="400000"/>
          </a:ln>
        </p:spPr>
        <p:txBody>
          <a:bodyPr wrap="none" lIns="45719" rIns="45719">
            <a:spAutoFit/>
          </a:bodyPr>
          <a:lstStyle/>
          <a:p>
            <a:endParaRPr/>
          </a:p>
        </p:txBody>
      </p:sp>
      <p:sp>
        <p:nvSpPr>
          <p:cNvPr id="137" name="Shape 137"/>
          <p:cNvSpPr/>
          <p:nvPr/>
        </p:nvSpPr>
        <p:spPr>
          <a:xfrm>
            <a:off x="11968331" y="6793230"/>
            <a:ext cx="942639" cy="637541"/>
          </a:xfrm>
          <a:prstGeom prst="rect">
            <a:avLst/>
          </a:prstGeom>
          <a:ln w="12700">
            <a:miter lim="400000"/>
          </a:ln>
        </p:spPr>
        <p:txBody>
          <a:bodyPr wrap="none" lIns="45719" rIns="45719">
            <a:spAutoFit/>
          </a:bodyPr>
          <a:lstStyle/>
          <a:p>
            <a:endParaRPr/>
          </a:p>
        </p:txBody>
      </p:sp>
      <p:sp>
        <p:nvSpPr>
          <p:cNvPr id="138" name="Shape 138"/>
          <p:cNvSpPr/>
          <p:nvPr/>
        </p:nvSpPr>
        <p:spPr>
          <a:xfrm>
            <a:off x="12095331" y="6920230"/>
            <a:ext cx="942639" cy="637541"/>
          </a:xfrm>
          <a:prstGeom prst="rect">
            <a:avLst/>
          </a:prstGeom>
          <a:ln w="12700">
            <a:miter lim="400000"/>
          </a:ln>
        </p:spPr>
        <p:txBody>
          <a:bodyPr wrap="none" lIns="45719" rIns="45719">
            <a:spAutoFit/>
          </a:bodyPr>
          <a:lstStyle/>
          <a:p>
            <a:endParaRPr/>
          </a:p>
        </p:txBody>
      </p:sp>
      <p:sp>
        <p:nvSpPr>
          <p:cNvPr id="139" name="Shape 139"/>
          <p:cNvSpPr/>
          <p:nvPr/>
        </p:nvSpPr>
        <p:spPr>
          <a:xfrm>
            <a:off x="967554" y="2611171"/>
            <a:ext cx="8074638" cy="7787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3500">
                <a:solidFill>
                  <a:srgbClr val="000000"/>
                </a:solidFill>
                <a:uFillTx/>
                <a:latin typeface="Arial"/>
                <a:ea typeface="Arial"/>
                <a:cs typeface="Arial"/>
                <a:sym typeface="Arial"/>
              </a:defRPr>
            </a:pPr>
            <a:r>
              <a:rPr sz="4500" b="1"/>
              <a:t>C7 </a:t>
            </a:r>
            <a:r>
              <a:rPr sz="4500"/>
              <a:t>– Connection </a:t>
            </a:r>
            <a:r>
              <a:rPr sz="4500" b="1"/>
              <a:t>Bruce Avenue to Jackson Park</a:t>
            </a:r>
            <a:r>
              <a:t>, </a:t>
            </a:r>
          </a:p>
          <a:p>
            <a:pPr defTabSz="457200">
              <a:defRPr sz="3500">
                <a:solidFill>
                  <a:srgbClr val="000000"/>
                </a:solidFill>
                <a:uFillTx/>
                <a:latin typeface="Arial"/>
                <a:ea typeface="Arial"/>
                <a:cs typeface="Arial"/>
                <a:sym typeface="Arial"/>
              </a:defRPr>
            </a:pPr>
            <a:r>
              <a:t>along rail corridor</a:t>
            </a:r>
          </a:p>
          <a:p>
            <a:pPr defTabSz="457200">
              <a:defRPr sz="3500">
                <a:solidFill>
                  <a:srgbClr val="000000"/>
                </a:solidFill>
                <a:uFillTx/>
                <a:latin typeface="Arial"/>
                <a:ea typeface="Arial"/>
                <a:cs typeface="Arial"/>
                <a:sym typeface="Arial"/>
              </a:defRPr>
            </a:pPr>
            <a:r>
              <a:t>Facility Type: Multi-Use Trail</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$160,000</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mj-lt"/>
                <a:ea typeface="+mj-ea"/>
                <a:cs typeface="+mj-cs"/>
                <a:sym typeface="Helvetica"/>
              </a:defRPr>
            </a:pPr>
            <a:r>
              <a:t>Will this trail connect all the way to the Bruce Avenue Bike lane north of Tecumseh? </a:t>
            </a:r>
          </a:p>
          <a:p>
            <a:pPr defTabSz="457200">
              <a:defRPr sz="3500">
                <a:solidFill>
                  <a:srgbClr val="000000"/>
                </a:solidFill>
                <a:uFillTx/>
                <a:latin typeface="+mj-lt"/>
                <a:ea typeface="+mj-ea"/>
                <a:cs typeface="+mj-cs"/>
                <a:sym typeface="Helvetica"/>
              </a:defRPr>
            </a:pPr>
            <a:r>
              <a:t>Will there be any help for the cyclist crossing Dougall Ave to get to the trail?</a:t>
            </a:r>
          </a:p>
        </p:txBody>
      </p:sp>
      <p:sp>
        <p:nvSpPr>
          <p:cNvPr id="140" name="Shape 140"/>
          <p:cNvSpPr/>
          <p:nvPr/>
        </p:nvSpPr>
        <p:spPr>
          <a:xfrm>
            <a:off x="12222331" y="7047230"/>
            <a:ext cx="942639" cy="637541"/>
          </a:xfrm>
          <a:prstGeom prst="rect">
            <a:avLst/>
          </a:prstGeom>
          <a:ln w="12700">
            <a:miter lim="400000"/>
          </a:ln>
        </p:spPr>
        <p:txBody>
          <a:bodyPr wrap="none" lIns="45719" rIns="45719">
            <a:spAutoFit/>
          </a:bodyPr>
          <a:lstStyle/>
          <a:p>
            <a:endParaRPr/>
          </a:p>
        </p:txBody>
      </p:sp>
      <p:sp>
        <p:nvSpPr>
          <p:cNvPr id="141" name="Shape 141"/>
          <p:cNvSpPr/>
          <p:nvPr/>
        </p:nvSpPr>
        <p:spPr>
          <a:xfrm>
            <a:off x="12349331" y="7174230"/>
            <a:ext cx="942639" cy="637541"/>
          </a:xfrm>
          <a:prstGeom prst="rect">
            <a:avLst/>
          </a:prstGeom>
          <a:ln w="12700">
            <a:miter lim="400000"/>
          </a:ln>
        </p:spPr>
        <p:txBody>
          <a:bodyPr wrap="none" lIns="45719" rIns="45719">
            <a:spAutoFit/>
          </a:bodyPr>
          <a:lstStyle/>
          <a:p>
            <a:endParaRPr/>
          </a:p>
        </p:txBody>
      </p:sp>
      <p:pic>
        <p:nvPicPr>
          <p:cNvPr id="142" name="C7 connection bruce to jackson in rail corridor.jpg"/>
          <p:cNvPicPr>
            <a:picLocks noChangeAspect="1"/>
          </p:cNvPicPr>
          <p:nvPr/>
        </p:nvPicPr>
        <p:blipFill>
          <a:blip r:embed="rId2" cstate="print">
            <a:extLst/>
          </a:blip>
          <a:stretch>
            <a:fillRect/>
          </a:stretch>
        </p:blipFill>
        <p:spPr>
          <a:xfrm>
            <a:off x="9931864" y="2955738"/>
            <a:ext cx="13727506" cy="8566525"/>
          </a:xfrm>
          <a:prstGeom prst="rect">
            <a:avLst/>
          </a:prstGeom>
          <a:ln w="12700">
            <a:miter lim="400000"/>
          </a:ln>
        </p:spPr>
      </p:pic>
      <p:sp>
        <p:nvSpPr>
          <p:cNvPr id="143" name="Shape 143"/>
          <p:cNvSpPr/>
          <p:nvPr/>
        </p:nvSpPr>
        <p:spPr>
          <a:xfrm>
            <a:off x="14288441" y="646811"/>
            <a:ext cx="5014352"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MULTI-USE TRAIL</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2811947" y="3777588"/>
            <a:ext cx="18747407" cy="7787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5500" b="1">
                <a:solidFill>
                  <a:srgbClr val="000000"/>
                </a:solidFill>
              </a:defRPr>
            </a:pPr>
            <a:r>
              <a:t>Update the BUMP or - at a minimum -</a:t>
            </a:r>
          </a:p>
          <a:p>
            <a:pPr>
              <a:defRPr sz="5500" b="1">
                <a:solidFill>
                  <a:srgbClr val="000000"/>
                </a:solidFill>
              </a:defRPr>
            </a:pPr>
            <a:r>
              <a:t>Schedule an annual BUMP review and community consultation to track progress on the BUMP’s 42 recommendations and discuss future cycling priorities and infrastructure plans. Participants should include the City, WBC, WEbike and the public.  </a:t>
            </a:r>
          </a:p>
          <a:p>
            <a:pPr>
              <a:defRPr sz="5500" b="1">
                <a:solidFill>
                  <a:srgbClr val="000000"/>
                </a:solidFill>
              </a:defRPr>
            </a:pPr>
            <a:endParaRPr/>
          </a:p>
          <a:p>
            <a:pPr>
              <a:defRPr sz="6000" b="1">
                <a:solidFill>
                  <a:srgbClr val="000000"/>
                </a:solidFill>
              </a:defRPr>
            </a:pPr>
            <a:r>
              <a:t>This would improve community support and avoid after-the-fact concerns and questions.</a:t>
            </a:r>
          </a:p>
        </p:txBody>
      </p:sp>
      <p:sp>
        <p:nvSpPr>
          <p:cNvPr id="146" name="Shape 146"/>
          <p:cNvSpPr/>
          <p:nvPr/>
        </p:nvSpPr>
        <p:spPr>
          <a:xfrm>
            <a:off x="2729851" y="1807560"/>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#6</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p:nvPr/>
        </p:nvSpPr>
        <p:spPr>
          <a:xfrm>
            <a:off x="6035388" y="532511"/>
            <a:ext cx="12520512" cy="1005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90000"/>
              </a:lnSpc>
              <a:spcBef>
                <a:spcPts val="2000"/>
              </a:spcBef>
              <a:defRPr sz="6000" b="1">
                <a:solidFill>
                  <a:srgbClr val="000000"/>
                </a:solidFill>
                <a:latin typeface="+mn-lt"/>
                <a:ea typeface="+mn-ea"/>
                <a:cs typeface="+mn-cs"/>
                <a:sym typeface="Montserrat Hairline"/>
              </a:defRPr>
            </a:lvl1pPr>
          </a:lstStyle>
          <a:p>
            <a:r>
              <a:t>RECOMMENDATIONS</a:t>
            </a:r>
          </a:p>
        </p:txBody>
      </p:sp>
      <p:sp>
        <p:nvSpPr>
          <p:cNvPr id="149" name="Shape 149"/>
          <p:cNvSpPr/>
          <p:nvPr/>
        </p:nvSpPr>
        <p:spPr>
          <a:xfrm>
            <a:off x="1558397" y="2010147"/>
            <a:ext cx="21474494" cy="11978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481263" indent="-481263">
              <a:buSzPct val="100000"/>
              <a:buAutoNum type="arabicPeriod"/>
              <a:defRPr sz="3500">
                <a:solidFill>
                  <a:srgbClr val="535353"/>
                </a:solidFill>
              </a:defRPr>
            </a:pPr>
            <a:r>
              <a:t>Connect cycling infrastructure under the Ambassador Bridge. Add on-road directional paint and signage at intersections.  Ensure cycling infrastructure is an integral part of the new Sandwich Street roundabout.</a:t>
            </a:r>
          </a:p>
          <a:p>
            <a:pPr>
              <a:defRPr sz="3500">
                <a:solidFill>
                  <a:srgbClr val="535353"/>
                </a:solidFill>
              </a:defRPr>
            </a:pPr>
            <a:endParaRPr/>
          </a:p>
          <a:p>
            <a:pPr marL="481263" indent="-481263">
              <a:buSzPct val="100000"/>
              <a:buAutoNum type="arabicPeriod" startAt="2"/>
              <a:defRPr sz="3500">
                <a:solidFill>
                  <a:srgbClr val="535353"/>
                </a:solidFill>
              </a:defRPr>
            </a:pPr>
            <a:r>
              <a:t>Add (BUMP identified) bike lanes; on McDougall from Giles to University and</a:t>
            </a:r>
          </a:p>
          <a:p>
            <a:pPr lvl="6" indent="1371600">
              <a:defRPr sz="3500">
                <a:solidFill>
                  <a:srgbClr val="535353"/>
                </a:solidFill>
              </a:defRPr>
            </a:pPr>
            <a:r>
              <a:t>                                                on University From McDougall to Bruce</a:t>
            </a:r>
          </a:p>
          <a:p>
            <a:pPr>
              <a:defRPr sz="3500">
                <a:solidFill>
                  <a:srgbClr val="535353"/>
                </a:solidFill>
              </a:defRPr>
            </a:pPr>
            <a:endParaRPr/>
          </a:p>
          <a:p>
            <a:pPr marL="481263" indent="-481263">
              <a:buSzPct val="100000"/>
              <a:buAutoNum type="arabicPeriod" startAt="3"/>
              <a:defRPr sz="3500">
                <a:solidFill>
                  <a:srgbClr val="535353"/>
                </a:solidFill>
              </a:defRPr>
            </a:pPr>
            <a:r>
              <a:t>Add bike lanes to all planned paved shoulders.  Additional cost of all extra bike lanes could be easily funded by postponing and using the funds from either C3 or C6 (bridges).  </a:t>
            </a:r>
          </a:p>
          <a:p>
            <a:pPr>
              <a:defRPr sz="3500">
                <a:solidFill>
                  <a:srgbClr val="535353"/>
                </a:solidFill>
              </a:defRPr>
            </a:pPr>
            <a:endParaRPr/>
          </a:p>
          <a:p>
            <a:pPr marL="481263" indent="-481263">
              <a:buSzPct val="100000"/>
              <a:buAutoNum type="arabicPeriod" startAt="4"/>
              <a:defRPr sz="3500">
                <a:solidFill>
                  <a:srgbClr val="535353"/>
                </a:solidFill>
              </a:defRPr>
            </a:pPr>
            <a:r>
              <a:t>Include intersection treatments in bike lane construction.  Bike lanes must not end abruptly before an intersection.  Including directional paint and signage for drivers and cyclists at medium to high traffic intersections will significantly improve safety for all.  (ex. McDougall/University E)</a:t>
            </a:r>
          </a:p>
          <a:p>
            <a:pPr>
              <a:defRPr sz="3500">
                <a:solidFill>
                  <a:srgbClr val="535353"/>
                </a:solidFill>
              </a:defRPr>
            </a:pPr>
            <a:endParaRPr/>
          </a:p>
          <a:p>
            <a:pPr marL="481263" indent="-481263">
              <a:buSzPct val="100000"/>
              <a:buAutoNum type="arabicPeriod" startAt="5"/>
              <a:defRPr sz="3500">
                <a:solidFill>
                  <a:srgbClr val="535353"/>
                </a:solidFill>
              </a:defRPr>
            </a:pPr>
            <a:r>
              <a:t>Ensure new cycling infrastructure connects with existing bike lanes and trails. (ex. C7-Bruce Ave to Jackson Park, Ambassador Bridge area, C10-Prince/Sandwich St)</a:t>
            </a:r>
          </a:p>
          <a:p>
            <a:pPr>
              <a:defRPr sz="3500">
                <a:solidFill>
                  <a:srgbClr val="535353"/>
                </a:solidFill>
              </a:defRPr>
            </a:pPr>
            <a:endParaRPr/>
          </a:p>
          <a:p>
            <a:pPr marL="481263" indent="-481263">
              <a:buSzPct val="100000"/>
              <a:buAutoNum type="arabicPeriod" startAt="6"/>
              <a:defRPr sz="3500">
                <a:solidFill>
                  <a:srgbClr val="535353"/>
                </a:solidFill>
              </a:defRPr>
            </a:pPr>
            <a:r>
              <a:t>Update the BUMP or - at a minimum - Schedule an annual BUMP review and community consultation to track progress on the BUMP’s 42 recommendations and discuss future cycling priorities and infrastructure plans.  Participants should include the City, WBC, WEbike and the public.  </a:t>
            </a:r>
          </a:p>
          <a:p>
            <a:pPr>
              <a:defRPr sz="5500" b="1">
                <a:solidFill>
                  <a:srgbClr val="000000"/>
                </a:solidFill>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p:nvPr/>
        </p:nvSpPr>
        <p:spPr>
          <a:xfrm>
            <a:off x="2874356" y="1176681"/>
            <a:ext cx="20430835" cy="1767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5500" b="1">
                <a:solidFill>
                  <a:srgbClr val="000000"/>
                </a:solidFill>
                <a:uFill>
                  <a:solidFill>
                    <a:srgbClr val="000000"/>
                  </a:solidFill>
                </a:uFill>
                <a:latin typeface="Montserrat"/>
                <a:ea typeface="Montserrat"/>
                <a:cs typeface="Montserrat"/>
                <a:sym typeface="Montserrat"/>
              </a:defRPr>
            </a:lvl1pPr>
          </a:lstStyle>
          <a:p>
            <a:pPr>
              <a:defRPr b="0">
                <a:solidFill>
                  <a:srgbClr val="7F7F7F"/>
                </a:solidFill>
                <a:uFill>
                  <a:solidFill>
                    <a:srgbClr val="7F7F7F"/>
                  </a:solidFill>
                </a:uFill>
                <a:latin typeface="Lato Light"/>
                <a:ea typeface="Lato Light"/>
                <a:cs typeface="Lato Light"/>
                <a:sym typeface="Lato Light"/>
              </a:defRPr>
            </a:pPr>
            <a:r>
              <a:rPr b="1">
                <a:solidFill>
                  <a:srgbClr val="000000"/>
                </a:solidFill>
                <a:uFill>
                  <a:solidFill>
                    <a:srgbClr val="000000"/>
                  </a:solidFill>
                </a:uFill>
                <a:latin typeface="Montserrat"/>
                <a:ea typeface="Montserrat"/>
                <a:cs typeface="Montserrat"/>
                <a:sym typeface="Montserrat"/>
              </a:rPr>
              <a:t>We listed the projects and calculated the cost per metre but all the projects are still difficult to visualize</a:t>
            </a:r>
          </a:p>
        </p:txBody>
      </p:sp>
      <p:pic>
        <p:nvPicPr>
          <p:cNvPr id="32" name="b16 spreadsheet.jpg">
            <a:hlinkClick r:id="rId2"/>
          </p:cNvPr>
          <p:cNvPicPr>
            <a:picLocks noChangeAspect="1"/>
          </p:cNvPicPr>
          <p:nvPr/>
        </p:nvPicPr>
        <p:blipFill>
          <a:blip r:embed="rId3" cstate="print">
            <a:extLst/>
          </a:blip>
          <a:stretch>
            <a:fillRect/>
          </a:stretch>
        </p:blipFill>
        <p:spPr>
          <a:xfrm>
            <a:off x="4846247" y="3180797"/>
            <a:ext cx="14058901" cy="943610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p:nvPr/>
        </p:nvSpPr>
        <p:spPr>
          <a:xfrm>
            <a:off x="1966425" y="3967725"/>
            <a:ext cx="20438451" cy="10657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574842" indent="-574842" defTabSz="457200">
              <a:buSzPct val="100000"/>
              <a:buAutoNum type="arabicPeriod"/>
              <a:defRPr sz="4300">
                <a:solidFill>
                  <a:srgbClr val="000000"/>
                </a:solidFill>
                <a:uFillTx/>
                <a:latin typeface="+mj-lt"/>
                <a:ea typeface="+mj-ea"/>
                <a:cs typeface="+mj-cs"/>
                <a:sym typeface="Helvetica"/>
              </a:defRPr>
            </a:pPr>
            <a:endParaRPr/>
          </a:p>
          <a:p>
            <a:pPr defTabSz="457200">
              <a:defRPr sz="4300">
                <a:solidFill>
                  <a:srgbClr val="000000"/>
                </a:solidFill>
                <a:uFillTx/>
                <a:latin typeface="+mj-lt"/>
                <a:ea typeface="+mj-ea"/>
                <a:cs typeface="+mj-cs"/>
                <a:sym typeface="Helvetica"/>
              </a:defRPr>
            </a:pPr>
            <a:r>
              <a:t>WEbike developed a web map showing the location, cost and detail of all the projects</a:t>
            </a:r>
          </a:p>
          <a:p>
            <a:pPr defTabSz="457200">
              <a:defRPr sz="4300">
                <a:solidFill>
                  <a:srgbClr val="000000"/>
                </a:solidFill>
                <a:uFillTx/>
                <a:latin typeface="+mj-lt"/>
                <a:ea typeface="+mj-ea"/>
                <a:cs typeface="+mj-cs"/>
                <a:sym typeface="Helvetica"/>
              </a:defRPr>
            </a:pPr>
            <a:r>
              <a:t>We spread the word about the new cycling infrastructure through social media, group meetings, newsletter and individual discussions and solicited feedback about the planned infrastructure projects</a:t>
            </a:r>
          </a:p>
          <a:p>
            <a:pPr defTabSz="457200">
              <a:defRPr sz="4300">
                <a:solidFill>
                  <a:srgbClr val="000000"/>
                </a:solidFill>
                <a:uFillTx/>
                <a:latin typeface="+mj-lt"/>
                <a:ea typeface="+mj-ea"/>
                <a:cs typeface="+mj-cs"/>
                <a:sym typeface="Helvetica"/>
              </a:defRPr>
            </a:pPr>
            <a:endParaRPr/>
          </a:p>
          <a:p>
            <a:pPr defTabSz="457200">
              <a:defRPr sz="4300">
                <a:solidFill>
                  <a:srgbClr val="000000"/>
                </a:solidFill>
                <a:uFillTx/>
                <a:latin typeface="+mj-lt"/>
                <a:ea typeface="+mj-ea"/>
                <a:cs typeface="+mj-cs"/>
                <a:sym typeface="Helvetica"/>
              </a:defRPr>
            </a:pPr>
            <a:r>
              <a:t>We received a lot of positive responses but many questions and concerns too.  Community members are very pleased to see significant investment but many questioned if some of the projects could be considered cycling infrastructure</a:t>
            </a:r>
          </a:p>
          <a:p>
            <a:pPr defTabSz="457200">
              <a:defRPr sz="4300">
                <a:solidFill>
                  <a:srgbClr val="000000"/>
                </a:solidFill>
                <a:uFillTx/>
                <a:latin typeface="+mj-lt"/>
                <a:ea typeface="+mj-ea"/>
                <a:cs typeface="+mj-cs"/>
                <a:sym typeface="Helvetica"/>
              </a:defRPr>
            </a:pPr>
            <a:endParaRPr/>
          </a:p>
          <a:p>
            <a:pPr defTabSz="457200">
              <a:defRPr sz="4300" b="1">
                <a:solidFill>
                  <a:srgbClr val="000000"/>
                </a:solidFill>
                <a:uFillTx/>
                <a:latin typeface="+mj-lt"/>
                <a:ea typeface="+mj-ea"/>
                <a:cs typeface="+mj-cs"/>
                <a:sym typeface="Helvetica"/>
              </a:defRPr>
            </a:pPr>
            <a:r>
              <a:t>The following recommendations summarize the feedback we received from community members</a:t>
            </a:r>
          </a:p>
          <a:p>
            <a:pPr defTabSz="457200">
              <a:defRPr sz="4300">
                <a:solidFill>
                  <a:srgbClr val="000000"/>
                </a:solidFill>
                <a:uFillTx/>
                <a:latin typeface="+mj-lt"/>
                <a:ea typeface="+mj-ea"/>
                <a:cs typeface="+mj-cs"/>
                <a:sym typeface="Helvetica"/>
              </a:defRPr>
            </a:pPr>
            <a:endParaRPr/>
          </a:p>
          <a:p>
            <a:pPr defTabSz="457200">
              <a:defRPr sz="4300">
                <a:solidFill>
                  <a:srgbClr val="000000"/>
                </a:solidFill>
                <a:uFillTx/>
                <a:latin typeface="+mj-lt"/>
                <a:ea typeface="+mj-ea"/>
                <a:cs typeface="+mj-cs"/>
                <a:sym typeface="Helvetica"/>
              </a:defRPr>
            </a:pPr>
            <a:endParaRPr/>
          </a:p>
        </p:txBody>
      </p:sp>
      <p:pic>
        <p:nvPicPr>
          <p:cNvPr id="35" name="map banner.jpg"/>
          <p:cNvPicPr>
            <a:picLocks noChangeAspect="1"/>
          </p:cNvPicPr>
          <p:nvPr/>
        </p:nvPicPr>
        <p:blipFill>
          <a:blip r:embed="rId2" cstate="print">
            <a:extLst/>
          </a:blip>
          <a:stretch>
            <a:fillRect/>
          </a:stretch>
        </p:blipFill>
        <p:spPr>
          <a:xfrm>
            <a:off x="3748231" y="1354378"/>
            <a:ext cx="16874838" cy="3056733"/>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p:nvPr/>
        </p:nvSpPr>
        <p:spPr>
          <a:xfrm>
            <a:off x="2793456" y="5187181"/>
            <a:ext cx="19026801" cy="5577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defRPr sz="6000" b="1">
                <a:solidFill>
                  <a:srgbClr val="000000"/>
                </a:solidFill>
                <a:uFillTx/>
                <a:latin typeface="+mj-lt"/>
                <a:ea typeface="+mj-ea"/>
                <a:cs typeface="+mj-cs"/>
                <a:sym typeface="Helvetica"/>
              </a:defRPr>
            </a:lvl1pPr>
          </a:lstStyle>
          <a:p>
            <a:r>
              <a:t>Connect cycling infrastructure under the Ambassador Bridge. Add on-road directional paint and signage at intersections.  Ensure cycling infrastructure is an integral part of the new Sandwich Street roundabout.</a:t>
            </a:r>
          </a:p>
        </p:txBody>
      </p:sp>
      <p:sp>
        <p:nvSpPr>
          <p:cNvPr id="38" name="Shape 38"/>
          <p:cNvSpPr/>
          <p:nvPr/>
        </p:nvSpPr>
        <p:spPr>
          <a:xfrm>
            <a:off x="2680953" y="2809977"/>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#1</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under ambassador bridge.jpg"/>
          <p:cNvPicPr>
            <a:picLocks noChangeAspect="1"/>
          </p:cNvPicPr>
          <p:nvPr/>
        </p:nvPicPr>
        <p:blipFill>
          <a:blip r:embed="rId2" cstate="print">
            <a:extLst/>
          </a:blip>
          <a:stretch>
            <a:fillRect/>
          </a:stretch>
        </p:blipFill>
        <p:spPr>
          <a:xfrm>
            <a:off x="2703015" y="1867832"/>
            <a:ext cx="20891017" cy="10947069"/>
          </a:xfrm>
          <a:prstGeom prst="rect">
            <a:avLst/>
          </a:prstGeom>
          <a:ln w="12700">
            <a:miter lim="400000"/>
          </a:ln>
          <a:effectLst>
            <a:outerShdw blurRad="127000" dir="20767538" rotWithShape="0">
              <a:srgbClr val="000000">
                <a:alpha val="75000"/>
              </a:srgbClr>
            </a:outerShdw>
          </a:effectLst>
        </p:spPr>
      </p:pic>
      <p:sp>
        <p:nvSpPr>
          <p:cNvPr id="41" name="Shape 41"/>
          <p:cNvSpPr/>
          <p:nvPr/>
        </p:nvSpPr>
        <p:spPr>
          <a:xfrm>
            <a:off x="2466330" y="1636353"/>
            <a:ext cx="21364388" cy="11410027"/>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42" name="Shape 42"/>
          <p:cNvSpPr/>
          <p:nvPr/>
        </p:nvSpPr>
        <p:spPr>
          <a:xfrm>
            <a:off x="11714331" y="6539230"/>
            <a:ext cx="942639" cy="637541"/>
          </a:xfrm>
          <a:prstGeom prst="rect">
            <a:avLst/>
          </a:prstGeom>
          <a:ln w="12700">
            <a:miter lim="400000"/>
          </a:ln>
        </p:spPr>
        <p:txBody>
          <a:bodyPr wrap="none" lIns="45719" rIns="45719">
            <a:spAutoFit/>
          </a:bodyPr>
          <a:lstStyle/>
          <a:p>
            <a:endParaRPr/>
          </a:p>
        </p:txBody>
      </p:sp>
      <p:sp>
        <p:nvSpPr>
          <p:cNvPr id="43" name="Shape 43"/>
          <p:cNvSpPr/>
          <p:nvPr/>
        </p:nvSpPr>
        <p:spPr>
          <a:xfrm>
            <a:off x="11841331" y="6666230"/>
            <a:ext cx="942639" cy="637541"/>
          </a:xfrm>
          <a:prstGeom prst="rect">
            <a:avLst/>
          </a:prstGeom>
          <a:ln w="12700">
            <a:miter lim="400000"/>
          </a:ln>
        </p:spPr>
        <p:txBody>
          <a:bodyPr wrap="none" lIns="45719" rIns="45719">
            <a:spAutoFit/>
          </a:bodyPr>
          <a:lstStyle/>
          <a:p>
            <a:endParaRPr/>
          </a:p>
        </p:txBody>
      </p:sp>
      <p:sp>
        <p:nvSpPr>
          <p:cNvPr id="44" name="Shape 44"/>
          <p:cNvSpPr/>
          <p:nvPr/>
        </p:nvSpPr>
        <p:spPr>
          <a:xfrm>
            <a:off x="7646486" y="678561"/>
            <a:ext cx="9708361"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100" b="1">
                <a:solidFill>
                  <a:srgbClr val="000000"/>
                </a:solidFill>
              </a:defRPr>
            </a:lvl1pPr>
          </a:lstStyle>
          <a:p>
            <a:r>
              <a:t>AMBASSADOR BRIDGE CONNECTION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under ambassador bridge ROUND2.jpg"/>
          <p:cNvPicPr>
            <a:picLocks noChangeAspect="1"/>
          </p:cNvPicPr>
          <p:nvPr/>
        </p:nvPicPr>
        <p:blipFill>
          <a:blip r:embed="rId2" cstate="print">
            <a:extLst/>
          </a:blip>
          <a:stretch>
            <a:fillRect/>
          </a:stretch>
        </p:blipFill>
        <p:spPr>
          <a:xfrm>
            <a:off x="2601324" y="1838652"/>
            <a:ext cx="21094399" cy="11053642"/>
          </a:xfrm>
          <a:prstGeom prst="rect">
            <a:avLst/>
          </a:prstGeom>
          <a:ln w="12700">
            <a:miter lim="400000"/>
          </a:ln>
        </p:spPr>
      </p:pic>
      <p:sp>
        <p:nvSpPr>
          <p:cNvPr id="47" name="Shape 47"/>
          <p:cNvSpPr/>
          <p:nvPr/>
        </p:nvSpPr>
        <p:spPr>
          <a:xfrm>
            <a:off x="2466330" y="1636353"/>
            <a:ext cx="21364388" cy="11410027"/>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48" name="Shape 48"/>
          <p:cNvSpPr/>
          <p:nvPr/>
        </p:nvSpPr>
        <p:spPr>
          <a:xfrm>
            <a:off x="7646486" y="678561"/>
            <a:ext cx="9708361"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100" b="1">
                <a:solidFill>
                  <a:srgbClr val="000000"/>
                </a:solidFill>
              </a:defRPr>
            </a:lvl1pPr>
          </a:lstStyle>
          <a:p>
            <a:r>
              <a:t>AMBASSADOR BRIDGE CONNECTION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nvSpPr>
        <p:spPr>
          <a:xfrm>
            <a:off x="2793455" y="5528114"/>
            <a:ext cx="18784389" cy="1094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6000" b="1">
                <a:solidFill>
                  <a:srgbClr val="000000"/>
                </a:solidFill>
              </a:defRPr>
            </a:pPr>
            <a:r>
              <a:rPr sz="6600"/>
              <a:t>Add bike lanes to all planned paved shoulders. </a:t>
            </a:r>
            <a:r>
              <a:t> </a:t>
            </a:r>
          </a:p>
        </p:txBody>
      </p:sp>
      <p:sp>
        <p:nvSpPr>
          <p:cNvPr id="51" name="Shape 51"/>
          <p:cNvSpPr/>
          <p:nvPr/>
        </p:nvSpPr>
        <p:spPr>
          <a:xfrm>
            <a:off x="2680953" y="2809977"/>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#2</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7792798" y="1906175"/>
            <a:ext cx="16037920"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54" name="Shape 54"/>
          <p:cNvSpPr/>
          <p:nvPr/>
        </p:nvSpPr>
        <p:spPr>
          <a:xfrm>
            <a:off x="944030" y="2587647"/>
            <a:ext cx="6308149" cy="8397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b="1">
                <a:solidFill>
                  <a:srgbClr val="000000"/>
                </a:solidFill>
                <a:uFillTx/>
                <a:latin typeface="Arial"/>
                <a:ea typeface="Arial"/>
                <a:cs typeface="Arial"/>
                <a:sym typeface="Arial"/>
              </a:defRPr>
            </a:pPr>
            <a:r>
              <a:t>C2d – Malden Road</a:t>
            </a:r>
          </a:p>
          <a:p>
            <a:pPr defTabSz="457200">
              <a:defRPr sz="3500" b="1">
                <a:solidFill>
                  <a:srgbClr val="000000"/>
                </a:solidFill>
                <a:uFillTx/>
                <a:latin typeface="Arial"/>
                <a:ea typeface="Arial"/>
                <a:cs typeface="Arial"/>
                <a:sym typeface="Arial"/>
              </a:defRPr>
            </a:pPr>
            <a:r>
              <a:t>Armanda Street to Rt. Hon. Herb Gray Parkway Trails</a:t>
            </a:r>
          </a:p>
          <a:p>
            <a:pPr defTabSz="457200">
              <a:defRPr sz="3500" b="1">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$120,000</a:t>
            </a:r>
          </a:p>
          <a:p>
            <a:pPr defTabSz="457200">
              <a:defRPr sz="4500" b="1">
                <a:solidFill>
                  <a:srgbClr val="000000"/>
                </a:solidFill>
                <a:uFillTx/>
                <a:latin typeface="Arial"/>
                <a:ea typeface="Arial"/>
                <a:cs typeface="Arial"/>
                <a:sym typeface="Arial"/>
              </a:defRPr>
            </a:pPr>
            <a:endParaRPr/>
          </a:p>
          <a:p>
            <a:pPr defTabSz="457200">
              <a:defRPr sz="3500">
                <a:solidFill>
                  <a:srgbClr val="000000"/>
                </a:solidFill>
                <a:uFillTx/>
                <a:latin typeface="+mj-lt"/>
                <a:ea typeface="+mj-ea"/>
                <a:cs typeface="+mj-cs"/>
                <a:sym typeface="Helvetica"/>
              </a:defRPr>
            </a:pPr>
            <a:r>
              <a:t>Very important link, high traffic, numerous trucks. At a minimum, bike lanes should be added. </a:t>
            </a:r>
          </a:p>
          <a:p>
            <a:pPr defTabSz="457200">
              <a:defRPr sz="3500">
                <a:solidFill>
                  <a:srgbClr val="000000"/>
                </a:solidFill>
                <a:uFillTx/>
                <a:latin typeface="+mj-lt"/>
                <a:ea typeface="+mj-ea"/>
                <a:cs typeface="+mj-cs"/>
                <a:sym typeface="Helvetica"/>
              </a:defRPr>
            </a:pPr>
            <a:endParaRPr/>
          </a:p>
          <a:p>
            <a:pPr defTabSz="457200">
              <a:defRPr sz="3500">
                <a:solidFill>
                  <a:srgbClr val="000000"/>
                </a:solidFill>
                <a:uFillTx/>
                <a:latin typeface="+mj-lt"/>
                <a:ea typeface="+mj-ea"/>
                <a:cs typeface="+mj-cs"/>
                <a:sym typeface="Helvetica"/>
              </a:defRPr>
            </a:pPr>
            <a:r>
              <a:t>Cost to add bike lanes $16,615</a:t>
            </a:r>
          </a:p>
          <a:p>
            <a:pPr defTabSz="457200">
              <a:defRPr sz="3500">
                <a:solidFill>
                  <a:srgbClr val="000000"/>
                </a:solidFill>
                <a:uFillTx/>
                <a:latin typeface="+mj-lt"/>
                <a:ea typeface="+mj-ea"/>
                <a:cs typeface="+mj-cs"/>
                <a:sym typeface="Helvetica"/>
              </a:defRPr>
            </a:pPr>
            <a:endParaRPr/>
          </a:p>
          <a:p>
            <a:pPr defTabSz="457200">
              <a:defRPr sz="3500">
                <a:solidFill>
                  <a:srgbClr val="000000"/>
                </a:solidFill>
                <a:uFillTx/>
                <a:latin typeface="+mj-lt"/>
                <a:ea typeface="+mj-ea"/>
                <a:cs typeface="+mj-cs"/>
                <a:sym typeface="Helvetica"/>
              </a:defRPr>
            </a:pPr>
            <a:r>
              <a:t>Perfect location for Windsor’s first separated bike lane.</a:t>
            </a:r>
          </a:p>
        </p:txBody>
      </p:sp>
      <p:sp>
        <p:nvSpPr>
          <p:cNvPr id="55" name="Shape 55"/>
          <p:cNvSpPr/>
          <p:nvPr/>
        </p:nvSpPr>
        <p:spPr>
          <a:xfrm>
            <a:off x="12943906" y="646811"/>
            <a:ext cx="5735705"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PAVED SHOULDERS</a:t>
            </a:r>
          </a:p>
        </p:txBody>
      </p:sp>
      <p:pic>
        <p:nvPicPr>
          <p:cNvPr id="56" name="C2d - MALDEN.jpg"/>
          <p:cNvPicPr>
            <a:picLocks noChangeAspect="1"/>
          </p:cNvPicPr>
          <p:nvPr/>
        </p:nvPicPr>
        <p:blipFill>
          <a:blip r:embed="rId2" cstate="print">
            <a:extLst/>
          </a:blip>
          <a:stretch>
            <a:fillRect/>
          </a:stretch>
        </p:blipFill>
        <p:spPr>
          <a:xfrm>
            <a:off x="7910360" y="2147092"/>
            <a:ext cx="15802796" cy="10679296"/>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Default">
  <a:themeElements>
    <a:clrScheme name="Default">
      <a:dk1>
        <a:srgbClr val="7F7F7F"/>
      </a:dk1>
      <a:lt1>
        <a:srgbClr val="FFFFFF"/>
      </a:lt1>
      <a:dk2>
        <a:srgbClr val="A7A7A7"/>
      </a:dk2>
      <a:lt2>
        <a:srgbClr val="535353"/>
      </a:lt2>
      <a:accent1>
        <a:srgbClr val="707070"/>
      </a:accent1>
      <a:accent2>
        <a:srgbClr val="ECE1D7"/>
      </a:accent2>
      <a:accent3>
        <a:srgbClr val="545557"/>
      </a:accent3>
      <a:accent4>
        <a:srgbClr val="91969B"/>
      </a:accent4>
      <a:accent5>
        <a:srgbClr val="4B5050"/>
      </a:accent5>
      <a:accent6>
        <a:srgbClr val="515457"/>
      </a:accent6>
      <a:hlink>
        <a:srgbClr val="0000FF"/>
      </a:hlink>
      <a:folHlink>
        <a:srgbClr val="FF00FF"/>
      </a:folHlink>
    </a:clrScheme>
    <a:fontScheme name="Default">
      <a:majorFont>
        <a:latin typeface="Helvetica"/>
        <a:ea typeface="Helvetica"/>
        <a:cs typeface="Helvetica"/>
      </a:majorFont>
      <a:minorFont>
        <a:latin typeface="Montserrat Hairline"/>
        <a:ea typeface="Montserrat Hairline"/>
        <a:cs typeface="Montserrat Hairlin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000000"/>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707070"/>
      </a:accent1>
      <a:accent2>
        <a:srgbClr val="ECE1D7"/>
      </a:accent2>
      <a:accent3>
        <a:srgbClr val="545557"/>
      </a:accent3>
      <a:accent4>
        <a:srgbClr val="91969B"/>
      </a:accent4>
      <a:accent5>
        <a:srgbClr val="4B5050"/>
      </a:accent5>
      <a:accent6>
        <a:srgbClr val="515457"/>
      </a:accent6>
      <a:hlink>
        <a:srgbClr val="0000FF"/>
      </a:hlink>
      <a:folHlink>
        <a:srgbClr val="FF00FF"/>
      </a:folHlink>
    </a:clrScheme>
    <a:fontScheme name="Default">
      <a:majorFont>
        <a:latin typeface="Helvetica"/>
        <a:ea typeface="Helvetica"/>
        <a:cs typeface="Helvetica"/>
      </a:majorFont>
      <a:minorFont>
        <a:latin typeface="Montserrat Hairline"/>
        <a:ea typeface="Montserrat Hairline"/>
        <a:cs typeface="Montserrat Hairlin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000000"/>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E12DB0AF0FD1449BE7222A7BC32F33" ma:contentTypeVersion="2" ma:contentTypeDescription="Create a new document." ma:contentTypeScope="" ma:versionID="4389f5fc5d915ac4bf64b537a606e779">
  <xsd:schema xmlns:xsd="http://www.w3.org/2001/XMLSchema" xmlns:xs="http://www.w3.org/2001/XMLSchema" xmlns:p="http://schemas.microsoft.com/office/2006/metadata/properties" xmlns:ns1="http://schemas.microsoft.com/sharepoint/v3" xmlns:ns2="bb55237b-67ab-442a-8304-7ca41d0b2f8f" targetNamespace="http://schemas.microsoft.com/office/2006/metadata/properties" ma:root="true" ma:fieldsID="00c8d0a469878af4e8e0ec47379ae6fa" ns1:_="" ns2:_="">
    <xsd:import namespace="http://schemas.microsoft.com/sharepoint/v3"/>
    <xsd:import namespace="bb55237b-67ab-442a-8304-7ca41d0b2f8f"/>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55237b-67ab-442a-8304-7ca41d0b2f8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EUM Document" ma:contentTypeID="0x0101008E7D34965E047E43BD6EF07C12C1850000612CD1E0E0C66242B8F03054E1A68747" ma:contentTypeVersion="19" ma:contentTypeDescription="" ma:contentTypeScope="" ma:versionID="5b2ca04b467c574004625ac96a4a2317">
  <xsd:schema xmlns:xsd="http://www.w3.org/2001/XMLSchema" xmlns:xs="http://www.w3.org/2001/XMLSchema" xmlns:p="http://schemas.microsoft.com/office/2006/metadata/properties" xmlns:ns2="1a0ba955-24db-4176-9a59-240a59452274" xmlns:ns3="269476da-1ff6-4a8b-b4ba-50b9baabad52" xmlns:ns4="a88c5290-c772-473c-ba69-ea772b6cbf71" targetNamespace="http://schemas.microsoft.com/office/2006/metadata/properties" ma:root="true" ma:fieldsID="daa6b8dcd20ef0b4c876ad093c654fba" ns2:_="" ns3:_="" ns4:_="">
    <xsd:import namespace="1a0ba955-24db-4176-9a59-240a59452274"/>
    <xsd:import namespace="269476da-1ff6-4a8b-b4ba-50b9baabad52"/>
    <xsd:import namespace="a88c5290-c772-473c-ba69-ea772b6cbf71"/>
    <xsd:element name="properties">
      <xsd:complexType>
        <xsd:sequence>
          <xsd:element name="documentManagement">
            <xsd:complexType>
              <xsd:all>
                <xsd:element ref="ns2:RelativeURL" minOccurs="0"/>
                <xsd:element ref="ns3:MediaServiceMetadata" minOccurs="0"/>
                <xsd:element ref="ns3:MediaServiceFastMetadata" minOccurs="0"/>
                <xsd:element ref="ns3:MediaServiceObjectDetectorVersion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LengthInSecond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ba955-24db-4176-9a59-240a59452274" elementFormDefault="qualified">
    <xsd:import namespace="http://schemas.microsoft.com/office/2006/documentManagement/types"/>
    <xsd:import namespace="http://schemas.microsoft.com/office/infopath/2007/PartnerControls"/>
    <xsd:element name="RelativeURL" ma:index="8" nillable="true" ma:displayName="Relative URL" ma:internalName="RelativeUR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9476da-1ff6-4a8b-b4ba-50b9baabad5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1fd1efb-31e9-4902-9d80-aee0f38b8e2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8c5290-c772-473c-ba69-ea772b6cbf7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6b2fda2-cae1-4108-9fdc-45f2cb3bcb36}" ma:internalName="TaxCatchAll" ma:showField="CatchAllData" ma:web="a88c5290-c772-473c-ba69-ea772b6cbf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lativeURL xmlns="1a0ba955-24db-4176-9a59-240a59452274">/documents/city-hall/committees-of-council/advisory-committees/active-transportation-expert-panel/2017 cycling infrastructure spending feb 28 2017 meeting.pptx</RelativeURL>
    <lcf76f155ced4ddcb4097134ff3c332f xmlns="269476da-1ff6-4a8b-b4ba-50b9baabad52">
      <Terms xmlns="http://schemas.microsoft.com/office/infopath/2007/PartnerControls"/>
    </lcf76f155ced4ddcb4097134ff3c332f>
    <TaxCatchAll xmlns="a88c5290-c772-473c-ba69-ea772b6cbf71" xsi:nil="true"/>
  </documentManagement>
</p:properties>
</file>

<file path=customXml/itemProps1.xml><?xml version="1.0" encoding="utf-8"?>
<ds:datastoreItem xmlns:ds="http://schemas.openxmlformats.org/officeDocument/2006/customXml" ds:itemID="{F33E726B-3579-45F2-8E45-943F608B697E}"/>
</file>

<file path=customXml/itemProps2.xml><?xml version="1.0" encoding="utf-8"?>
<ds:datastoreItem xmlns:ds="http://schemas.openxmlformats.org/officeDocument/2006/customXml" ds:itemID="{14887754-728C-4BEF-9B6A-388B7F4CA0A0}"/>
</file>

<file path=customXml/itemProps3.xml><?xml version="1.0" encoding="utf-8"?>
<ds:datastoreItem xmlns:ds="http://schemas.openxmlformats.org/officeDocument/2006/customXml" ds:itemID="{AC687ABB-A614-4B7D-825A-257B5A5C1E08}"/>
</file>

<file path=customXml/itemProps4.xml><?xml version="1.0" encoding="utf-8"?>
<ds:datastoreItem xmlns:ds="http://schemas.openxmlformats.org/officeDocument/2006/customXml" ds:itemID="{AFEE7CE3-F05E-4822-BD56-52AA559DD4C5}"/>
</file>

<file path=docProps/app.xml><?xml version="1.0" encoding="utf-8"?>
<Properties xmlns="http://schemas.openxmlformats.org/officeDocument/2006/extended-properties" xmlns:vt="http://schemas.openxmlformats.org/officeDocument/2006/docPropsVTypes">
  <TotalTime>2</TotalTime>
  <Words>1206</Words>
  <Application>Microsoft Office PowerPoint</Application>
  <PresentationFormat>Custom</PresentationFormat>
  <Paragraphs>179</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Default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CYCLING INFRASTRUCTURE SPENDING FEB 28 2017 MEETING</dc:title>
  <dc:creator>Kadour, Karen</dc:creator>
  <cp:lastModifiedBy>kadourk</cp:lastModifiedBy>
  <cp:revision>1</cp:revision>
  <dcterms:modified xsi:type="dcterms:W3CDTF">2017-03-01T14:49:57Z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0x0101008E7D34965E047E43BD6EF07C12C1850000612CD1E0E0C66242B8F03054E1A68747</vt:lpwstr>
  </property>
  <property fmtid="{D5CDD505-2E9C-101B-9397-08002B2CF9AE}" pid="3" name="_dlc_DocIdItemGuid">
    <vt:lpwstr>4b7410f4-5677-46f8-8261-8e20fd72f461</vt:lpwstr>
  </property>
  <property fmtid="{D5CDD505-2E9C-101B-9397-08002B2CF9AE}" pid="4" name="MediaServiceImageTags">
    <vt:lpwstr/>
  </property>
</Properties>
</file>